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77"/>
  </p:notesMasterIdLst>
  <p:sldIdLst>
    <p:sldId id="1050" r:id="rId3"/>
    <p:sldId id="1184" r:id="rId4"/>
    <p:sldId id="1187" r:id="rId5"/>
    <p:sldId id="1189" r:id="rId6"/>
    <p:sldId id="1190" r:id="rId7"/>
    <p:sldId id="1188" r:id="rId8"/>
    <p:sldId id="1192" r:id="rId9"/>
    <p:sldId id="1193" r:id="rId10"/>
    <p:sldId id="1191" r:id="rId11"/>
    <p:sldId id="1194" r:id="rId12"/>
    <p:sldId id="1195" r:id="rId13"/>
    <p:sldId id="1197" r:id="rId14"/>
    <p:sldId id="1196" r:id="rId15"/>
    <p:sldId id="1199" r:id="rId16"/>
    <p:sldId id="1198" r:id="rId17"/>
    <p:sldId id="1200" r:id="rId18"/>
    <p:sldId id="1202" r:id="rId19"/>
    <p:sldId id="1203" r:id="rId20"/>
    <p:sldId id="1201" r:id="rId21"/>
    <p:sldId id="1205" r:id="rId22"/>
    <p:sldId id="1206" r:id="rId23"/>
    <p:sldId id="1207" r:id="rId24"/>
    <p:sldId id="1204" r:id="rId25"/>
    <p:sldId id="1209" r:id="rId26"/>
    <p:sldId id="1210" r:id="rId27"/>
    <p:sldId id="1211" r:id="rId28"/>
    <p:sldId id="1208" r:id="rId29"/>
    <p:sldId id="1212" r:id="rId30"/>
    <p:sldId id="1213" r:id="rId31"/>
    <p:sldId id="1214" r:id="rId32"/>
    <p:sldId id="1215" r:id="rId33"/>
    <p:sldId id="1217" r:id="rId34"/>
    <p:sldId id="1216" r:id="rId35"/>
    <p:sldId id="1219" r:id="rId36"/>
    <p:sldId id="1220" r:id="rId37"/>
    <p:sldId id="1221" r:id="rId38"/>
    <p:sldId id="1222" r:id="rId39"/>
    <p:sldId id="1218" r:id="rId40"/>
    <p:sldId id="1223" r:id="rId41"/>
    <p:sldId id="1224" r:id="rId42"/>
    <p:sldId id="1226" r:id="rId43"/>
    <p:sldId id="1225" r:id="rId44"/>
    <p:sldId id="1228" r:id="rId45"/>
    <p:sldId id="1227" r:id="rId46"/>
    <p:sldId id="1230" r:id="rId47"/>
    <p:sldId id="1229" r:id="rId48"/>
    <p:sldId id="1232" r:id="rId49"/>
    <p:sldId id="1233" r:id="rId50"/>
    <p:sldId id="1231" r:id="rId51"/>
    <p:sldId id="1257" r:id="rId52"/>
    <p:sldId id="1258" r:id="rId53"/>
    <p:sldId id="1259" r:id="rId54"/>
    <p:sldId id="1260" r:id="rId55"/>
    <p:sldId id="1261" r:id="rId56"/>
    <p:sldId id="1262" r:id="rId57"/>
    <p:sldId id="1256" r:id="rId58"/>
    <p:sldId id="1263" r:id="rId59"/>
    <p:sldId id="1264" r:id="rId60"/>
    <p:sldId id="1246" r:id="rId61"/>
    <p:sldId id="1267" r:id="rId62"/>
    <p:sldId id="1268" r:id="rId63"/>
    <p:sldId id="1269" r:id="rId64"/>
    <p:sldId id="1270" r:id="rId65"/>
    <p:sldId id="1271" r:id="rId66"/>
    <p:sldId id="1272" r:id="rId67"/>
    <p:sldId id="1273" r:id="rId68"/>
    <p:sldId id="1274" r:id="rId69"/>
    <p:sldId id="1266" r:id="rId70"/>
    <p:sldId id="1318" r:id="rId71"/>
    <p:sldId id="1317" r:id="rId72"/>
    <p:sldId id="1344" r:id="rId73"/>
    <p:sldId id="1265" r:id="rId74"/>
    <p:sldId id="1353" r:id="rId75"/>
    <p:sldId id="1185" r:id="rId7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7" d="100"/>
          <a:sy n="117" d="100"/>
        </p:scale>
        <p:origin x="300"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slide" Target="slides/slide66.xml"/><Relationship Id="rId76" Type="http://schemas.openxmlformats.org/officeDocument/2006/relationships/slide" Target="slides/slide74.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slide" Target="slides/slide72.xml"/><Relationship Id="rId79" Type="http://schemas.openxmlformats.org/officeDocument/2006/relationships/viewProps" Target="viewProps.xml"/><Relationship Id="rId5" Type="http://schemas.openxmlformats.org/officeDocument/2006/relationships/slide" Target="slides/slide3.xml"/><Relationship Id="rId61" Type="http://schemas.openxmlformats.org/officeDocument/2006/relationships/slide" Target="slides/slide59.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notesMaster" Target="notesMasters/notesMaster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theme" Target="theme/theme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4F72724-25BF-4005-9820-34F3DE85AB7C}" type="datetimeFigureOut">
              <a:rPr lang="en-US" smtClean="0"/>
              <a:t>1/7/2022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4E1A19B-B828-46CC-94D7-66F67A8F9C93}" type="slidenum">
              <a:rPr lang="en-US" smtClean="0"/>
              <a:t>‹#›</a:t>
            </a:fld>
            <a:endParaRPr lang="en-US"/>
          </a:p>
        </p:txBody>
      </p:sp>
    </p:spTree>
    <p:extLst>
      <p:ext uri="{BB962C8B-B14F-4D97-AF65-F5344CB8AC3E}">
        <p14:creationId xmlns:p14="http://schemas.microsoft.com/office/powerpoint/2010/main" val="21872211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pandas.pydata.org/pandas-docs/stable/reference/api/pandas.Series.html"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subscription.packtpub.com/book/data/9781800563452/5"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pandas.pydata.org/pandas-docs/stable/reference/api/pandas.Index.html"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pandas.pydata.org/pandas-docs/stable/reference/api/pandas.DataFrame.html"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subscription.packtpub.com/book/data/9781800563452/10" TargetMode="External"/><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numpy.org/doc/stable/" TargetMode="External"/><Relationship Id="rId2" Type="http://schemas.openxmlformats.org/officeDocument/2006/relationships/slide" Target="../slides/slide4.xml"/><Relationship Id="rId1" Type="http://schemas.openxmlformats.org/officeDocument/2006/relationships/notesMaster" Target="../notesMasters/notesMaster1.xml"/><Relationship Id="rId5" Type="http://schemas.openxmlformats.org/officeDocument/2006/relationships/hyperlink" Target="https://earthquake.usgs.gov/fdsnws/event/1/" TargetMode="External"/><Relationship Id="rId4" Type="http://schemas.openxmlformats.org/officeDocument/2006/relationships/hyperlink" Target="https://www.python.org/dev/peps/pep-0008/" TargetMode="Externa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pandas.pydata.org/pandas-docs/stable/user_guide/timeseries.html#offset-aliases" TargetMode="External"/><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hackernoon.com/understanding-the-underscore-of-python-309d1a029edc" TargetMode="External"/><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3" Type="http://schemas.openxmlformats.org/officeDocument/2006/relationships/hyperlink" Target="https://ipython.readthedocs.io/en/stable/interactive/reference.html#system-shell-access" TargetMode="External"/><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3" Type="http://schemas.openxmlformats.org/officeDocument/2006/relationships/hyperlink" Target="https://pandas.pydata.org/pandas-docs/stable/user_guide/io.html" TargetMode="External"/><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www.python.org/dev/peps/pep-0202/"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3" Type="http://schemas.openxmlformats.org/officeDocument/2006/relationships/hyperlink" Target="https://earthquake.usgs.gov/data/comcat/data-eventterms.php#alert" TargetMode="External"/><Relationship Id="rId2" Type="http://schemas.openxmlformats.org/officeDocument/2006/relationships/slide" Target="../slides/slide55.xml"/><Relationship Id="rId1" Type="http://schemas.openxmlformats.org/officeDocument/2006/relationships/notesMaster" Target="../notesMasters/notesMaster1.xml"/><Relationship Id="rId4" Type="http://schemas.openxmlformats.org/officeDocument/2006/relationships/hyperlink" Target="https://earthquake.usgs.gov/data/pager/" TargetMode="Externa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ipython.readthedocs.io/en/stable/index.html" TargetMode="External"/><Relationship Id="rId2" Type="http://schemas.openxmlformats.org/officeDocument/2006/relationships/slide" Target="../slides/slide7.xml"/><Relationship Id="rId1" Type="http://schemas.openxmlformats.org/officeDocument/2006/relationships/notesMaster" Target="../notesMasters/notesMaster1.xml"/><Relationship Id="rId4" Type="http://schemas.openxmlformats.org/officeDocument/2006/relationships/hyperlink" Target="https://ipython.readthedocs.io/en/stable/interactive/" TargetMode="Externa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3" Type="http://schemas.openxmlformats.org/officeDocument/2006/relationships/hyperlink" Target="https://docs.python.org/3/library/stdtypes.html#string-methods" TargetMode="External"/><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3" Type="http://schemas.openxmlformats.org/officeDocument/2006/relationships/hyperlink" Target="https://pandas.pydata.org/pandas-docs/stable/reference/api/pandas.DataFrame.copy.html" TargetMode="External"/><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lnSpcReduction="10000"/>
          </a:bodyPr>
          <a:lstStyle/>
          <a:p>
            <a:pPr algn="l"/>
            <a:r>
              <a:rPr lang="en-US" b="0" i="0" dirty="0">
                <a:solidFill>
                  <a:srgbClr val="6D737D"/>
                </a:solidFill>
                <a:effectLst/>
                <a:latin typeface="walsheim"/>
              </a:rPr>
              <a:t>The time has come for us to begin our journey into the pandas universe. This lesson will get us comfortable working with some of the basic, yet powerful, operations we will be performing when conducting our data analyses with pandas.</a:t>
            </a:r>
          </a:p>
          <a:p>
            <a:pPr algn="l"/>
            <a:r>
              <a:rPr lang="en-US" b="0" i="0" dirty="0">
                <a:solidFill>
                  <a:srgbClr val="6D737D"/>
                </a:solidFill>
                <a:effectLst/>
                <a:latin typeface="walsheim"/>
              </a:rPr>
              <a:t>We will begin with an introduction to the main </a:t>
            </a:r>
            <a:r>
              <a:rPr lang="en-US" b="1" i="0" dirty="0">
                <a:solidFill>
                  <a:srgbClr val="6D737D"/>
                </a:solidFill>
                <a:effectLst/>
                <a:latin typeface="walsheim"/>
              </a:rPr>
              <a:t>data structures</a:t>
            </a:r>
            <a:r>
              <a:rPr lang="en-US" b="0" i="0" dirty="0">
                <a:solidFill>
                  <a:srgbClr val="6D737D"/>
                </a:solidFill>
                <a:effectLst/>
                <a:latin typeface="walsheim"/>
              </a:rPr>
              <a:t> we will encounter when working with pandas. Data structures provide us with a format for organizing, managing, and storing data. Knowledge of pandas data structures will prove infinitely helpful when it comes to troubleshooting or looking up how to perform an operation on the data. Keep in mind that these data structures are different from the standard Python data structures for a reason: they were created for specific analysis tasks. We must remember that a given method may only work on a certain data structure, so we need to be able to identify the best structure for the problem we are looking to solve.</a:t>
            </a:r>
          </a:p>
          <a:p>
            <a:pPr algn="l"/>
            <a:r>
              <a:rPr lang="en-US" b="0" i="0" dirty="0">
                <a:solidFill>
                  <a:srgbClr val="6D737D"/>
                </a:solidFill>
                <a:effectLst/>
                <a:latin typeface="walsheim"/>
              </a:rPr>
              <a:t>Next, we will bring our first dataset into Python. We will learn how to collect data from an API, create DataFrame objects from other data structures in Python, read in files, and interact with databases. Initially, you may wonder why we would ever need to create a DataFrame object from other Python data structures; however, if we ever want to test something quickly, create our own data, pull data from an API, or repurpose Python code from another project, then we will find this knowledge indispensable. Finally, we will master ways to inspect, describe, filter, and summarize our data.</a:t>
            </a:r>
          </a:p>
          <a:p>
            <a:pPr marL="158750" indent="0">
              <a:buNone/>
            </a:pPr>
            <a:endParaRPr dirty="0">
              <a:uFillTx/>
            </a:endParaRPr>
          </a:p>
        </p:txBody>
      </p:sp>
    </p:spTree>
    <p:extLst>
      <p:ext uri="{BB962C8B-B14F-4D97-AF65-F5344CB8AC3E}">
        <p14:creationId xmlns:p14="http://schemas.microsoft.com/office/powerpoint/2010/main" val="24068602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endParaRPr dirty="0">
              <a:uFillTx/>
            </a:endParaRPr>
          </a:p>
        </p:txBody>
      </p:sp>
    </p:spTree>
    <p:extLst>
      <p:ext uri="{BB962C8B-B14F-4D97-AF65-F5344CB8AC3E}">
        <p14:creationId xmlns:p14="http://schemas.microsoft.com/office/powerpoint/2010/main" val="34625624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6D737D"/>
                </a:solidFill>
                <a:effectLst/>
                <a:latin typeface="walsheim"/>
              </a:rPr>
              <a:t>Note the numbers on the left of the result; these correspond to the row number in the original dataset (offset by 1 since, in Python, we start counting at 0). These row numbers form the index, which we will discuss in the following section. Next to the row numbers, we have the actual value of the row, which, in this example, is a string indicating where the earthquake occurred. Notice that we have </a:t>
            </a:r>
            <a:r>
              <a:rPr lang="en-US" dirty="0" err="1"/>
              <a:t>dtype</a:t>
            </a:r>
            <a:r>
              <a:rPr lang="en-US" dirty="0"/>
              <a:t>: object</a:t>
            </a:r>
            <a:r>
              <a:rPr lang="en-US" b="0" i="0" dirty="0">
                <a:solidFill>
                  <a:srgbClr val="6D737D"/>
                </a:solidFill>
                <a:effectLst/>
                <a:latin typeface="walsheim"/>
              </a:rPr>
              <a:t> next to the name of the </a:t>
            </a:r>
            <a:r>
              <a:rPr lang="en-US" dirty="0"/>
              <a:t>Series</a:t>
            </a:r>
            <a:r>
              <a:rPr lang="en-US" b="0" i="0" dirty="0">
                <a:solidFill>
                  <a:srgbClr val="6D737D"/>
                </a:solidFill>
                <a:effectLst/>
                <a:latin typeface="walsheim"/>
              </a:rPr>
              <a:t> object; this is telling us that the data type of </a:t>
            </a:r>
            <a:r>
              <a:rPr lang="en-US" dirty="0"/>
              <a:t>place</a:t>
            </a:r>
            <a:r>
              <a:rPr lang="en-US" b="0" i="0" dirty="0">
                <a:solidFill>
                  <a:srgbClr val="6D737D"/>
                </a:solidFill>
                <a:effectLst/>
                <a:latin typeface="walsheim"/>
              </a:rPr>
              <a:t> is </a:t>
            </a:r>
            <a:r>
              <a:rPr lang="en-US" dirty="0"/>
              <a:t>object</a:t>
            </a:r>
            <a:r>
              <a:rPr lang="en-US" b="0" i="0" dirty="0">
                <a:solidFill>
                  <a:srgbClr val="6D737D"/>
                </a:solidFill>
                <a:effectLst/>
                <a:latin typeface="walsheim"/>
              </a:rPr>
              <a:t>. A string will be classified as </a:t>
            </a:r>
            <a:r>
              <a:rPr lang="en-US" dirty="0"/>
              <a:t>object</a:t>
            </a:r>
            <a:r>
              <a:rPr lang="en-US" b="0" i="0" dirty="0">
                <a:solidFill>
                  <a:srgbClr val="6D737D"/>
                </a:solidFill>
                <a:effectLst/>
                <a:latin typeface="walsheim"/>
              </a:rPr>
              <a:t> in </a:t>
            </a:r>
            <a:r>
              <a:rPr lang="en-US" dirty="0"/>
              <a:t>pandas</a:t>
            </a:r>
            <a:r>
              <a:rPr lang="en-US" b="0" i="0" dirty="0">
                <a:solidFill>
                  <a:srgbClr val="6D737D"/>
                </a:solidFill>
                <a:effectLst/>
                <a:latin typeface="walsheim"/>
              </a:rPr>
              <a:t>.</a:t>
            </a:r>
            <a:endParaRPr dirty="0">
              <a:uFillTx/>
            </a:endParaRPr>
          </a:p>
        </p:txBody>
      </p:sp>
    </p:spTree>
    <p:extLst>
      <p:ext uri="{BB962C8B-B14F-4D97-AF65-F5344CB8AC3E}">
        <p14:creationId xmlns:p14="http://schemas.microsoft.com/office/powerpoint/2010/main" val="28936626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6D737D"/>
                </a:solidFill>
                <a:effectLst/>
                <a:latin typeface="walsheim"/>
              </a:rPr>
              <a:t>Important note</a:t>
            </a:r>
          </a:p>
          <a:p>
            <a:pPr algn="l"/>
            <a:r>
              <a:rPr lang="en-US" b="0" i="0" dirty="0">
                <a:solidFill>
                  <a:srgbClr val="6D737D"/>
                </a:solidFill>
                <a:effectLst/>
                <a:latin typeface="walsheim"/>
              </a:rPr>
              <a:t>For the most part, pandas objects use NumPy arrays for their internal data representations. However, for some data types, pandas builds upon NumPy to create its own arrays (https://pandas.pydata.org/pandas-docs/stable/reference/arrays.html). For this reason, depending on the data type, values can return either a </a:t>
            </a:r>
            <a:r>
              <a:rPr lang="en-US" b="0" i="0" dirty="0" err="1">
                <a:solidFill>
                  <a:srgbClr val="6D737D"/>
                </a:solidFill>
                <a:effectLst/>
                <a:latin typeface="walsheim"/>
              </a:rPr>
              <a:t>pandas.array</a:t>
            </a:r>
            <a:r>
              <a:rPr lang="en-US" b="0" i="0" dirty="0">
                <a:solidFill>
                  <a:srgbClr val="6D737D"/>
                </a:solidFill>
                <a:effectLst/>
                <a:latin typeface="walsheim"/>
              </a:rPr>
              <a:t> or a </a:t>
            </a:r>
            <a:r>
              <a:rPr lang="en-US" b="0" i="0" dirty="0" err="1">
                <a:solidFill>
                  <a:srgbClr val="6D737D"/>
                </a:solidFill>
                <a:effectLst/>
                <a:latin typeface="walsheim"/>
              </a:rPr>
              <a:t>numpy.array</a:t>
            </a:r>
            <a:r>
              <a:rPr lang="en-US" b="0" i="0" dirty="0">
                <a:solidFill>
                  <a:srgbClr val="6D737D"/>
                </a:solidFill>
                <a:effectLst/>
                <a:latin typeface="walsheim"/>
              </a:rPr>
              <a:t> object. Therefore, if we need to ensure we get a specific type back, it is recommended to use the array attribute or </a:t>
            </a:r>
            <a:r>
              <a:rPr lang="en-US" b="0" i="0" dirty="0" err="1">
                <a:solidFill>
                  <a:srgbClr val="6D737D"/>
                </a:solidFill>
                <a:effectLst/>
                <a:latin typeface="walsheim"/>
              </a:rPr>
              <a:t>to_numpy</a:t>
            </a:r>
            <a:r>
              <a:rPr lang="en-US" b="0" i="0" dirty="0">
                <a:solidFill>
                  <a:srgbClr val="6D737D"/>
                </a:solidFill>
                <a:effectLst/>
                <a:latin typeface="walsheim"/>
              </a:rPr>
              <a:t>() method, respectively, instead of values.</a:t>
            </a:r>
          </a:p>
          <a:p>
            <a:pPr algn="l"/>
            <a:r>
              <a:rPr lang="en-US" b="0" i="0" dirty="0">
                <a:solidFill>
                  <a:srgbClr val="6D737D"/>
                </a:solidFill>
                <a:effectLst/>
                <a:latin typeface="walsheim"/>
              </a:rPr>
              <a:t>Be sure to bookmark the </a:t>
            </a:r>
            <a:r>
              <a:rPr lang="en-US" b="0" i="0" dirty="0" err="1">
                <a:solidFill>
                  <a:srgbClr val="6D737D"/>
                </a:solidFill>
                <a:effectLst/>
                <a:latin typeface="walsheim"/>
              </a:rPr>
              <a:t>pandas.Series</a:t>
            </a:r>
            <a:r>
              <a:rPr lang="en-US" b="0" i="0" dirty="0">
                <a:solidFill>
                  <a:srgbClr val="6D737D"/>
                </a:solidFill>
                <a:effectLst/>
                <a:latin typeface="walsheim"/>
              </a:rPr>
              <a:t> documentation (</a:t>
            </a:r>
            <a:r>
              <a:rPr lang="en-US" b="0" i="0" u="none" strike="noStrike" dirty="0">
                <a:solidFill>
                  <a:srgbClr val="4AC5E3"/>
                </a:solidFill>
                <a:effectLst/>
                <a:latin typeface="walsheim"/>
                <a:hlinkClick r:id="rId3"/>
              </a:rPr>
              <a:t>https://pandas.pydata.org/pandas-docs/stable/reference/api/pandas.Series.html</a:t>
            </a:r>
            <a:r>
              <a:rPr lang="en-US" b="0" i="0" dirty="0">
                <a:solidFill>
                  <a:srgbClr val="6D737D"/>
                </a:solidFill>
                <a:effectLst/>
                <a:latin typeface="walsheim"/>
              </a:rPr>
              <a:t>) for reference later. It contains more information on how to create a Series object, the full list of attributes and methods that are available, as well as a link to the source code. With this high-level introduction to the Series class, we are ready to move on to the Index class.</a:t>
            </a:r>
          </a:p>
        </p:txBody>
      </p:sp>
    </p:spTree>
    <p:extLst>
      <p:ext uri="{BB962C8B-B14F-4D97-AF65-F5344CB8AC3E}">
        <p14:creationId xmlns:p14="http://schemas.microsoft.com/office/powerpoint/2010/main" val="2739668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endParaRPr dirty="0">
              <a:uFillTx/>
            </a:endParaRPr>
          </a:p>
        </p:txBody>
      </p:sp>
    </p:spTree>
    <p:extLst>
      <p:ext uri="{BB962C8B-B14F-4D97-AF65-F5344CB8AC3E}">
        <p14:creationId xmlns:p14="http://schemas.microsoft.com/office/powerpoint/2010/main" val="18744186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6D737D"/>
                </a:solidFill>
                <a:effectLst/>
                <a:latin typeface="walsheim"/>
              </a:rPr>
              <a:t>Note that this is a </a:t>
            </a:r>
            <a:r>
              <a:rPr lang="en-US" dirty="0" err="1"/>
              <a:t>RangeIndex</a:t>
            </a:r>
            <a:r>
              <a:rPr lang="en-US" b="0" i="0" dirty="0">
                <a:solidFill>
                  <a:srgbClr val="6D737D"/>
                </a:solidFill>
                <a:effectLst/>
                <a:latin typeface="walsheim"/>
              </a:rPr>
              <a:t> object. Its values start at </a:t>
            </a:r>
            <a:r>
              <a:rPr lang="en-US" dirty="0"/>
              <a:t>0</a:t>
            </a:r>
            <a:r>
              <a:rPr lang="en-US" b="0" i="0" dirty="0">
                <a:solidFill>
                  <a:srgbClr val="6D737D"/>
                </a:solidFill>
                <a:effectLst/>
                <a:latin typeface="walsheim"/>
              </a:rPr>
              <a:t> and end at </a:t>
            </a:r>
            <a:r>
              <a:rPr lang="en-US" dirty="0"/>
              <a:t>4</a:t>
            </a:r>
            <a:r>
              <a:rPr lang="en-US" b="0" i="0" dirty="0">
                <a:solidFill>
                  <a:srgbClr val="6D737D"/>
                </a:solidFill>
                <a:effectLst/>
                <a:latin typeface="walsheim"/>
              </a:rPr>
              <a:t>. The step of </a:t>
            </a:r>
            <a:r>
              <a:rPr lang="en-US" dirty="0"/>
              <a:t>1</a:t>
            </a:r>
            <a:r>
              <a:rPr lang="en-US" b="0" i="0" dirty="0">
                <a:solidFill>
                  <a:srgbClr val="6D737D"/>
                </a:solidFill>
                <a:effectLst/>
                <a:latin typeface="walsheim"/>
              </a:rPr>
              <a:t> indicates that the indices are all </a:t>
            </a:r>
            <a:r>
              <a:rPr lang="en-US" dirty="0"/>
              <a:t>1</a:t>
            </a:r>
            <a:r>
              <a:rPr lang="en-US" b="0" i="0" dirty="0">
                <a:solidFill>
                  <a:srgbClr val="6D737D"/>
                </a:solidFill>
                <a:effectLst/>
                <a:latin typeface="walsheim"/>
              </a:rPr>
              <a:t> apart, meaning that we have all the integers in that range. The default index class is </a:t>
            </a:r>
            <a:r>
              <a:rPr lang="en-US" dirty="0" err="1"/>
              <a:t>RangeIndex</a:t>
            </a:r>
            <a:r>
              <a:rPr lang="en-US" b="0" i="0" dirty="0">
                <a:solidFill>
                  <a:srgbClr val="6D737D"/>
                </a:solidFill>
                <a:effectLst/>
                <a:latin typeface="walsheim"/>
              </a:rPr>
              <a:t>; however, we can change the index, as we will discuss in </a:t>
            </a:r>
            <a:r>
              <a:rPr lang="en-US" b="0" i="1" u="none" strike="noStrike" dirty="0">
                <a:solidFill>
                  <a:srgbClr val="4AC5E3"/>
                </a:solidFill>
                <a:effectLst/>
                <a:latin typeface="walsheim"/>
                <a:hlinkClick r:id="rId3"/>
              </a:rPr>
              <a:t>lesson 3</a:t>
            </a:r>
            <a:r>
              <a:rPr lang="en-US" b="0" i="0" dirty="0">
                <a:solidFill>
                  <a:srgbClr val="6D737D"/>
                </a:solidFill>
                <a:effectLst/>
                <a:latin typeface="walsheim"/>
              </a:rPr>
              <a:t>, </a:t>
            </a:r>
            <a:r>
              <a:rPr lang="en-US" b="0" i="1" dirty="0">
                <a:solidFill>
                  <a:srgbClr val="6D737D"/>
                </a:solidFill>
                <a:effectLst/>
                <a:latin typeface="walsheim"/>
              </a:rPr>
              <a:t>Data Wrangling with Pandas</a:t>
            </a:r>
            <a:r>
              <a:rPr lang="en-US" b="0" i="0" dirty="0">
                <a:solidFill>
                  <a:srgbClr val="6D737D"/>
                </a:solidFill>
                <a:effectLst/>
                <a:latin typeface="walsheim"/>
              </a:rPr>
              <a:t>. Often, we will either work with an </a:t>
            </a:r>
            <a:r>
              <a:rPr lang="en-US" dirty="0"/>
              <a:t>Index</a:t>
            </a:r>
            <a:r>
              <a:rPr lang="en-US" b="0" i="0" dirty="0">
                <a:solidFill>
                  <a:srgbClr val="6D737D"/>
                </a:solidFill>
                <a:effectLst/>
                <a:latin typeface="walsheim"/>
              </a:rPr>
              <a:t> object of row numbers or date(time)s.</a:t>
            </a:r>
            <a:endParaRPr dirty="0">
              <a:uFillTx/>
            </a:endParaRPr>
          </a:p>
        </p:txBody>
      </p:sp>
    </p:spTree>
    <p:extLst>
      <p:ext uri="{BB962C8B-B14F-4D97-AF65-F5344CB8AC3E}">
        <p14:creationId xmlns:p14="http://schemas.microsoft.com/office/powerpoint/2010/main" val="26051533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endParaRPr dirty="0">
              <a:uFillTx/>
            </a:endParaRPr>
          </a:p>
        </p:txBody>
      </p:sp>
    </p:spTree>
    <p:extLst>
      <p:ext uri="{BB962C8B-B14F-4D97-AF65-F5344CB8AC3E}">
        <p14:creationId xmlns:p14="http://schemas.microsoft.com/office/powerpoint/2010/main" val="14416811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endParaRPr dirty="0">
              <a:uFillTx/>
            </a:endParaRPr>
          </a:p>
        </p:txBody>
      </p:sp>
    </p:spTree>
    <p:extLst>
      <p:ext uri="{BB962C8B-B14F-4D97-AF65-F5344CB8AC3E}">
        <p14:creationId xmlns:p14="http://schemas.microsoft.com/office/powerpoint/2010/main" val="12735528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6D737D"/>
                </a:solidFill>
                <a:effectLst/>
                <a:latin typeface="walsheim"/>
              </a:rPr>
              <a:t>With </a:t>
            </a:r>
            <a:r>
              <a:rPr lang="en-US" dirty="0"/>
              <a:t>pandas</a:t>
            </a:r>
            <a:r>
              <a:rPr lang="en-US" b="0" i="0" dirty="0">
                <a:solidFill>
                  <a:srgbClr val="6D737D"/>
                </a:solidFill>
                <a:effectLst/>
                <a:latin typeface="walsheim"/>
              </a:rPr>
              <a:t>, this element-wise arithmetic is performed on matching index values. If we add a </a:t>
            </a:r>
            <a:r>
              <a:rPr lang="en-US" dirty="0"/>
              <a:t>Series</a:t>
            </a:r>
            <a:r>
              <a:rPr lang="en-US" b="0" i="0" dirty="0">
                <a:solidFill>
                  <a:srgbClr val="6D737D"/>
                </a:solidFill>
                <a:effectLst/>
                <a:latin typeface="walsheim"/>
              </a:rPr>
              <a:t> object with an index from </a:t>
            </a:r>
            <a:r>
              <a:rPr lang="en-US" dirty="0"/>
              <a:t>0</a:t>
            </a:r>
            <a:r>
              <a:rPr lang="en-US" b="0" i="0" dirty="0">
                <a:solidFill>
                  <a:srgbClr val="6D737D"/>
                </a:solidFill>
                <a:effectLst/>
                <a:latin typeface="walsheim"/>
              </a:rPr>
              <a:t> to </a:t>
            </a:r>
            <a:r>
              <a:rPr lang="en-US" dirty="0"/>
              <a:t>4</a:t>
            </a:r>
            <a:r>
              <a:rPr lang="en-US" b="0" i="0" dirty="0">
                <a:solidFill>
                  <a:srgbClr val="6D737D"/>
                </a:solidFill>
                <a:effectLst/>
                <a:latin typeface="walsheim"/>
              </a:rPr>
              <a:t> (stored in </a:t>
            </a:r>
            <a:r>
              <a:rPr lang="en-US" dirty="0"/>
              <a:t>x</a:t>
            </a:r>
            <a:r>
              <a:rPr lang="en-US" b="0" i="0" dirty="0">
                <a:solidFill>
                  <a:srgbClr val="6D737D"/>
                </a:solidFill>
                <a:effectLst/>
                <a:latin typeface="walsheim"/>
              </a:rPr>
              <a:t>) and another, </a:t>
            </a:r>
            <a:r>
              <a:rPr lang="en-US" dirty="0"/>
              <a:t>y</a:t>
            </a:r>
            <a:r>
              <a:rPr lang="en-US" b="0" i="0" dirty="0">
                <a:solidFill>
                  <a:srgbClr val="6D737D"/>
                </a:solidFill>
                <a:effectLst/>
                <a:latin typeface="walsheim"/>
              </a:rPr>
              <a:t>, from </a:t>
            </a:r>
            <a:r>
              <a:rPr lang="en-US" dirty="0"/>
              <a:t>1</a:t>
            </a:r>
            <a:r>
              <a:rPr lang="en-US" b="0" i="0" dirty="0">
                <a:solidFill>
                  <a:srgbClr val="6D737D"/>
                </a:solidFill>
                <a:effectLst/>
                <a:latin typeface="walsheim"/>
              </a:rPr>
              <a:t> to </a:t>
            </a:r>
            <a:r>
              <a:rPr lang="en-US" dirty="0"/>
              <a:t>5</a:t>
            </a:r>
            <a:r>
              <a:rPr lang="en-US" b="0" i="0" dirty="0">
                <a:solidFill>
                  <a:srgbClr val="6D737D"/>
                </a:solidFill>
                <a:effectLst/>
                <a:latin typeface="walsheim"/>
              </a:rPr>
              <a:t>, we will only get results were the indices align (</a:t>
            </a:r>
            <a:r>
              <a:rPr lang="en-US" dirty="0"/>
              <a:t>1</a:t>
            </a:r>
            <a:r>
              <a:rPr lang="en-US" b="0" i="0" dirty="0">
                <a:solidFill>
                  <a:srgbClr val="6D737D"/>
                </a:solidFill>
                <a:effectLst/>
                <a:latin typeface="walsheim"/>
              </a:rPr>
              <a:t> through </a:t>
            </a:r>
            <a:r>
              <a:rPr lang="en-US" dirty="0"/>
              <a:t>4</a:t>
            </a:r>
            <a:r>
              <a:rPr lang="en-US" b="0" i="0" dirty="0">
                <a:solidFill>
                  <a:srgbClr val="6D737D"/>
                </a:solidFill>
                <a:effectLst/>
                <a:latin typeface="walsheim"/>
              </a:rPr>
              <a:t>).</a:t>
            </a:r>
            <a:endParaRPr dirty="0">
              <a:uFillTx/>
            </a:endParaRPr>
          </a:p>
        </p:txBody>
      </p:sp>
    </p:spTree>
    <p:extLst>
      <p:ext uri="{BB962C8B-B14F-4D97-AF65-F5344CB8AC3E}">
        <p14:creationId xmlns:p14="http://schemas.microsoft.com/office/powerpoint/2010/main" val="120817332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6D737D"/>
                </a:solidFill>
                <a:effectLst/>
                <a:latin typeface="walsheim"/>
              </a:rPr>
              <a:t>Now that we have had a primer on both the </a:t>
            </a:r>
            <a:r>
              <a:rPr lang="en-US" dirty="0"/>
              <a:t>Series</a:t>
            </a:r>
            <a:r>
              <a:rPr lang="en-US" b="0" i="0" dirty="0">
                <a:solidFill>
                  <a:srgbClr val="6D737D"/>
                </a:solidFill>
                <a:effectLst/>
                <a:latin typeface="walsheim"/>
              </a:rPr>
              <a:t> and </a:t>
            </a:r>
            <a:r>
              <a:rPr lang="en-US" dirty="0"/>
              <a:t>Index</a:t>
            </a:r>
            <a:r>
              <a:rPr lang="en-US" b="0" i="0" dirty="0">
                <a:solidFill>
                  <a:srgbClr val="6D737D"/>
                </a:solidFill>
                <a:effectLst/>
                <a:latin typeface="walsheim"/>
              </a:rPr>
              <a:t> classes, we are ready to learn about the </a:t>
            </a:r>
            <a:r>
              <a:rPr lang="en-US" dirty="0"/>
              <a:t>DataFrame</a:t>
            </a:r>
            <a:r>
              <a:rPr lang="en-US" b="0" i="0" dirty="0">
                <a:solidFill>
                  <a:srgbClr val="6D737D"/>
                </a:solidFill>
                <a:effectLst/>
                <a:latin typeface="walsheim"/>
              </a:rPr>
              <a:t> class. Note that more information on the </a:t>
            </a:r>
            <a:r>
              <a:rPr lang="en-US" dirty="0"/>
              <a:t>Index</a:t>
            </a:r>
            <a:r>
              <a:rPr lang="en-US" b="0" i="0" dirty="0">
                <a:solidFill>
                  <a:srgbClr val="6D737D"/>
                </a:solidFill>
                <a:effectLst/>
                <a:latin typeface="walsheim"/>
              </a:rPr>
              <a:t> class can be found in the respective documentation at </a:t>
            </a:r>
            <a:r>
              <a:rPr lang="en-US" b="0" i="0" u="none" strike="noStrike" dirty="0">
                <a:solidFill>
                  <a:srgbClr val="4AC5E3"/>
                </a:solidFill>
                <a:effectLst/>
                <a:latin typeface="walsheim"/>
                <a:hlinkClick r:id="rId3"/>
              </a:rPr>
              <a:t>https://pandas.pydata.org/pandas-docs/stable/reference/api/pandas.Index.html</a:t>
            </a:r>
            <a:r>
              <a:rPr lang="en-US" b="0" i="0" dirty="0">
                <a:solidFill>
                  <a:srgbClr val="6D737D"/>
                </a:solidFill>
                <a:effectLst/>
                <a:latin typeface="walsheim"/>
              </a:rPr>
              <a:t>.</a:t>
            </a:r>
            <a:endParaRPr dirty="0">
              <a:uFillTx/>
            </a:endParaRPr>
          </a:p>
        </p:txBody>
      </p:sp>
    </p:spTree>
    <p:extLst>
      <p:ext uri="{BB962C8B-B14F-4D97-AF65-F5344CB8AC3E}">
        <p14:creationId xmlns:p14="http://schemas.microsoft.com/office/powerpoint/2010/main" val="12497222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6D737D"/>
                </a:solidFill>
                <a:effectLst/>
                <a:latin typeface="walsheim"/>
              </a:rPr>
              <a:t>This gives us a </a:t>
            </a:r>
            <a:r>
              <a:rPr lang="en-US" b="0" i="0" dirty="0" err="1">
                <a:solidFill>
                  <a:srgbClr val="6D737D"/>
                </a:solidFill>
                <a:effectLst/>
                <a:latin typeface="walsheim"/>
              </a:rPr>
              <a:t>dataframe</a:t>
            </a:r>
            <a:r>
              <a:rPr lang="en-US" b="0" i="0" dirty="0">
                <a:solidFill>
                  <a:srgbClr val="6D737D"/>
                </a:solidFill>
                <a:effectLst/>
                <a:latin typeface="walsheim"/>
              </a:rPr>
              <a:t> of six series. Note the column before the </a:t>
            </a:r>
            <a:r>
              <a:rPr lang="en-US" dirty="0"/>
              <a:t>time</a:t>
            </a:r>
            <a:r>
              <a:rPr lang="en-US" b="0" i="0" dirty="0">
                <a:solidFill>
                  <a:srgbClr val="6D737D"/>
                </a:solidFill>
                <a:effectLst/>
                <a:latin typeface="walsheim"/>
              </a:rPr>
              <a:t> column; this is the </a:t>
            </a:r>
            <a:r>
              <a:rPr lang="en-US" dirty="0"/>
              <a:t>Index</a:t>
            </a:r>
            <a:r>
              <a:rPr lang="en-US" b="0" i="0" dirty="0">
                <a:solidFill>
                  <a:srgbClr val="6D737D"/>
                </a:solidFill>
                <a:effectLst/>
                <a:latin typeface="walsheim"/>
              </a:rPr>
              <a:t> object for the rows. When creating a </a:t>
            </a:r>
            <a:r>
              <a:rPr lang="en-US" dirty="0"/>
              <a:t>DataFrame</a:t>
            </a:r>
            <a:r>
              <a:rPr lang="en-US" b="0" i="0" dirty="0">
                <a:solidFill>
                  <a:srgbClr val="6D737D"/>
                </a:solidFill>
                <a:effectLst/>
                <a:latin typeface="walsheim"/>
              </a:rPr>
              <a:t> object, </a:t>
            </a:r>
            <a:r>
              <a:rPr lang="en-US" dirty="0"/>
              <a:t>pandas</a:t>
            </a:r>
            <a:r>
              <a:rPr lang="en-US" b="0" i="0" dirty="0">
                <a:solidFill>
                  <a:srgbClr val="6D737D"/>
                </a:solidFill>
                <a:effectLst/>
                <a:latin typeface="walsheim"/>
              </a:rPr>
              <a:t> aligns all the series to the same index.</a:t>
            </a:r>
            <a:endParaRPr dirty="0">
              <a:uFillTx/>
            </a:endParaRPr>
          </a:p>
        </p:txBody>
      </p:sp>
    </p:spTree>
    <p:extLst>
      <p:ext uri="{BB962C8B-B14F-4D97-AF65-F5344CB8AC3E}">
        <p14:creationId xmlns:p14="http://schemas.microsoft.com/office/powerpoint/2010/main" val="17684719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92500" lnSpcReduction="20000"/>
          </a:bodyPr>
          <a:lstStyle/>
          <a:p>
            <a:pPr algn="l"/>
            <a:r>
              <a:rPr lang="en-US" b="0" i="0" dirty="0">
                <a:solidFill>
                  <a:srgbClr val="6D737D"/>
                </a:solidFill>
                <a:effectLst/>
                <a:latin typeface="walsheim"/>
              </a:rPr>
              <a:t>There are four CSV files and a SQLite database file, all of which will be used at different points throughout this lesson. The earthquakes.csv file contains data that's been pulled from the USGS API for September 18, 2018 through October 13, 2018. For our discussion of data structures, we will work with the example_data.csv file, which contains five rows and a subset of the columns from the earthquakes.csv file. The tsunamis.csv file is a subset of the data in the earthquakes.csv file for all earthquakes that were accompanied by tsunamis during the aforementioned date range. The </a:t>
            </a:r>
            <a:r>
              <a:rPr lang="en-US" b="0" i="0" dirty="0" err="1">
                <a:solidFill>
                  <a:srgbClr val="6D737D"/>
                </a:solidFill>
                <a:effectLst/>
                <a:latin typeface="walsheim"/>
              </a:rPr>
              <a:t>quakes.db</a:t>
            </a:r>
            <a:r>
              <a:rPr lang="en-US" b="0" i="0" dirty="0">
                <a:solidFill>
                  <a:srgbClr val="6D737D"/>
                </a:solidFill>
                <a:effectLst/>
                <a:latin typeface="walsheim"/>
              </a:rPr>
              <a:t> file contains a SQLite database with a single table for the tsunamis data. We will use this to learn how to read from and write to a database with pandas. Lastly, the parsed.csv file will be used for the end-of-lesson exercises, and we will also walk through the creation of it during this lesson.</a:t>
            </a:r>
          </a:p>
          <a:p>
            <a:pPr algn="l"/>
            <a:r>
              <a:rPr lang="en-US" b="0" i="0" dirty="0">
                <a:solidFill>
                  <a:srgbClr val="6D737D"/>
                </a:solidFill>
                <a:effectLst/>
                <a:latin typeface="walsheim"/>
              </a:rPr>
              <a:t>The accompanying code for this lesson has been divided into six Jupyter Notebooks, which are numbered in the order they are to be used. They contain the code snippets we will be running throughout this lesson, along with the full output of any command that has to be trimmed for this text. Each time we are to switch notebooks, the text will indicate to do so.</a:t>
            </a:r>
          </a:p>
          <a:p>
            <a:pPr algn="l"/>
            <a:r>
              <a:rPr lang="en-US" b="0" i="0" dirty="0">
                <a:solidFill>
                  <a:srgbClr val="6D737D"/>
                </a:solidFill>
                <a:effectLst/>
                <a:latin typeface="walsheim"/>
              </a:rPr>
              <a:t>In the 1-pandas_data_structures.ipynb notebook, we will start learning about the main pandas data structures. Afterward, we will discuss the various ways to create DataFrame objects in the 2-creating_dataframes.ipynb notebook. Our discussion on this topic will continue in the 3-making_dataframes_from_api_requests.ipynb notebook, where we will explore the USGS API to gather data for use with pandas. After learning about how we can collect our data, we will begin to learn how to conduct </a:t>
            </a:r>
            <a:r>
              <a:rPr lang="en-US" b="1" i="0" dirty="0">
                <a:solidFill>
                  <a:srgbClr val="6D737D"/>
                </a:solidFill>
                <a:effectLst/>
                <a:latin typeface="walsheim"/>
              </a:rPr>
              <a:t>exploratory data analysis</a:t>
            </a:r>
            <a:r>
              <a:rPr lang="en-US" b="0" i="0" dirty="0">
                <a:solidFill>
                  <a:srgbClr val="6D737D"/>
                </a:solidFill>
                <a:effectLst/>
                <a:latin typeface="walsheim"/>
              </a:rPr>
              <a:t> (</a:t>
            </a:r>
            <a:r>
              <a:rPr lang="en-US" b="1" i="0" dirty="0">
                <a:solidFill>
                  <a:srgbClr val="6D737D"/>
                </a:solidFill>
                <a:effectLst/>
                <a:latin typeface="walsheim"/>
              </a:rPr>
              <a:t>EDA</a:t>
            </a:r>
            <a:r>
              <a:rPr lang="en-US" b="0" i="0" dirty="0">
                <a:solidFill>
                  <a:srgbClr val="6D737D"/>
                </a:solidFill>
                <a:effectLst/>
                <a:latin typeface="walsheim"/>
              </a:rPr>
              <a:t>) in the 4-inspecting_dataframes.ipynb notebook. Then, in the 5-subsetting_data.ipynb notebook, we will discuss various ways to select and filter data. Finally, we will learn how to add and remove data in the 6-adding_and_removing_data.ipynb notebook. Let's get started.</a:t>
            </a:r>
          </a:p>
          <a:p>
            <a:pPr marL="158750" indent="0">
              <a:buNone/>
            </a:pPr>
            <a:endParaRPr dirty="0">
              <a:uFillTx/>
            </a:endParaRPr>
          </a:p>
        </p:txBody>
      </p:sp>
    </p:spTree>
    <p:extLst>
      <p:ext uri="{BB962C8B-B14F-4D97-AF65-F5344CB8AC3E}">
        <p14:creationId xmlns:p14="http://schemas.microsoft.com/office/powerpoint/2010/main" val="217894242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endParaRPr dirty="0">
              <a:uFillTx/>
            </a:endParaRPr>
          </a:p>
        </p:txBody>
      </p:sp>
    </p:spTree>
    <p:extLst>
      <p:ext uri="{BB962C8B-B14F-4D97-AF65-F5344CB8AC3E}">
        <p14:creationId xmlns:p14="http://schemas.microsoft.com/office/powerpoint/2010/main" val="34621629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endParaRPr dirty="0">
              <a:uFillTx/>
            </a:endParaRPr>
          </a:p>
        </p:txBody>
      </p:sp>
    </p:spTree>
    <p:extLst>
      <p:ext uri="{BB962C8B-B14F-4D97-AF65-F5344CB8AC3E}">
        <p14:creationId xmlns:p14="http://schemas.microsoft.com/office/powerpoint/2010/main" val="17757551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endParaRPr dirty="0">
              <a:uFillTx/>
            </a:endParaRPr>
          </a:p>
        </p:txBody>
      </p:sp>
    </p:spTree>
    <p:extLst>
      <p:ext uri="{BB962C8B-B14F-4D97-AF65-F5344CB8AC3E}">
        <p14:creationId xmlns:p14="http://schemas.microsoft.com/office/powerpoint/2010/main" val="224100616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endParaRPr dirty="0">
              <a:uFillTx/>
            </a:endParaRPr>
          </a:p>
        </p:txBody>
      </p:sp>
    </p:spTree>
    <p:extLst>
      <p:ext uri="{BB962C8B-B14F-4D97-AF65-F5344CB8AC3E}">
        <p14:creationId xmlns:p14="http://schemas.microsoft.com/office/powerpoint/2010/main" val="113786426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endParaRPr dirty="0">
              <a:uFillTx/>
            </a:endParaRPr>
          </a:p>
        </p:txBody>
      </p:sp>
    </p:spTree>
    <p:extLst>
      <p:ext uri="{BB962C8B-B14F-4D97-AF65-F5344CB8AC3E}">
        <p14:creationId xmlns:p14="http://schemas.microsoft.com/office/powerpoint/2010/main" val="33667510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endParaRPr dirty="0">
              <a:uFillTx/>
            </a:endParaRPr>
          </a:p>
        </p:txBody>
      </p:sp>
    </p:spTree>
    <p:extLst>
      <p:ext uri="{BB962C8B-B14F-4D97-AF65-F5344CB8AC3E}">
        <p14:creationId xmlns:p14="http://schemas.microsoft.com/office/powerpoint/2010/main" val="419736582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6D737D"/>
                </a:solidFill>
                <a:effectLst/>
                <a:latin typeface="walsheim"/>
              </a:rPr>
              <a:t>More information on </a:t>
            </a:r>
            <a:r>
              <a:rPr lang="en-US" dirty="0"/>
              <a:t>DataFrame</a:t>
            </a:r>
            <a:r>
              <a:rPr lang="en-US" b="0" i="0" dirty="0">
                <a:solidFill>
                  <a:srgbClr val="6D737D"/>
                </a:solidFill>
                <a:effectLst/>
                <a:latin typeface="walsheim"/>
              </a:rPr>
              <a:t> objects and all the operations that can be performed directly on them is available in the official documentation at </a:t>
            </a:r>
            <a:r>
              <a:rPr lang="en-US" b="0" i="0" u="none" strike="noStrike" dirty="0">
                <a:solidFill>
                  <a:srgbClr val="4AC5E3"/>
                </a:solidFill>
                <a:effectLst/>
                <a:latin typeface="walsheim"/>
                <a:hlinkClick r:id="rId3"/>
              </a:rPr>
              <a:t>https://pandas.pydata.org/pandas-docs/stable/reference/api/pandas.DataFrame.html</a:t>
            </a:r>
            <a:r>
              <a:rPr lang="en-US" b="0" i="0" dirty="0">
                <a:solidFill>
                  <a:srgbClr val="6D737D"/>
                </a:solidFill>
                <a:effectLst/>
                <a:latin typeface="walsheim"/>
              </a:rPr>
              <a:t>; be sure to bookmark it for future reference. Now, we are ready to begin learning how to create </a:t>
            </a:r>
            <a:r>
              <a:rPr lang="en-US" dirty="0"/>
              <a:t>DataFrame</a:t>
            </a:r>
            <a:r>
              <a:rPr lang="en-US" b="0" i="0" dirty="0">
                <a:solidFill>
                  <a:srgbClr val="6D737D"/>
                </a:solidFill>
                <a:effectLst/>
                <a:latin typeface="walsheim"/>
              </a:rPr>
              <a:t> objects from a variety of sources.</a:t>
            </a:r>
            <a:endParaRPr dirty="0">
              <a:uFillTx/>
            </a:endParaRPr>
          </a:p>
        </p:txBody>
      </p:sp>
    </p:spTree>
    <p:extLst>
      <p:ext uri="{BB962C8B-B14F-4D97-AF65-F5344CB8AC3E}">
        <p14:creationId xmlns:p14="http://schemas.microsoft.com/office/powerpoint/2010/main" val="259835408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70000" lnSpcReduction="20000"/>
          </a:bodyPr>
          <a:lstStyle/>
          <a:p>
            <a:pPr marL="158750" indent="0" algn="l">
              <a:buNone/>
            </a:pPr>
            <a:r>
              <a:rPr lang="en-US" b="0" i="0" dirty="0">
                <a:solidFill>
                  <a:srgbClr val="6D737D"/>
                </a:solidFill>
                <a:effectLst/>
                <a:latin typeface="walsheim"/>
              </a:rPr>
              <a:t>https://github.com/fenago/data-analysis-pandas/tree/master/lab_02</a:t>
            </a:r>
          </a:p>
          <a:p>
            <a:pPr algn="l"/>
            <a:r>
              <a:rPr lang="en-US" b="0" i="0" dirty="0">
                <a:solidFill>
                  <a:srgbClr val="6D737D"/>
                </a:solidFill>
                <a:effectLst/>
                <a:latin typeface="walsheim"/>
              </a:rPr>
              <a:t>Now that we understand the data structures we will be working with, we can discuss the different ways we can create them. Before we dive into the code however, it's important to know how to get help right from Python. Should we ever find ourselves unsure of how to use something in Python, we can utilize the built-in help() function. We simply run help(), passing in the package, module, class, object, method, or function that we want to read the documentation on. We can, of course, look up the documentation online; however, in most cases, the </a:t>
            </a:r>
            <a:r>
              <a:rPr lang="en-US" b="1" i="0" dirty="0">
                <a:solidFill>
                  <a:srgbClr val="6D737D"/>
                </a:solidFill>
                <a:effectLst/>
                <a:latin typeface="walsheim"/>
              </a:rPr>
              <a:t>docstrings</a:t>
            </a:r>
            <a:r>
              <a:rPr lang="en-US" b="0" i="0" dirty="0">
                <a:solidFill>
                  <a:srgbClr val="6D737D"/>
                </a:solidFill>
                <a:effectLst/>
                <a:latin typeface="walsheim"/>
              </a:rPr>
              <a:t> (the documentation text written in the code) that are returned with help() will be equivalent to this since they are used to generate the documentation.</a:t>
            </a:r>
          </a:p>
          <a:p>
            <a:pPr algn="l"/>
            <a:r>
              <a:rPr lang="en-US" b="0" i="0" dirty="0">
                <a:solidFill>
                  <a:srgbClr val="6D737D"/>
                </a:solidFill>
                <a:effectLst/>
                <a:latin typeface="walsheim"/>
              </a:rPr>
              <a:t>Assuming we first ran import pandas as pd, we can run help(pd) to display information about the pandas package; help(</a:t>
            </a:r>
            <a:r>
              <a:rPr lang="en-US" b="0" i="0" dirty="0" err="1">
                <a:solidFill>
                  <a:srgbClr val="6D737D"/>
                </a:solidFill>
                <a:effectLst/>
                <a:latin typeface="walsheim"/>
              </a:rPr>
              <a:t>pd.DataFrame</a:t>
            </a:r>
            <a:r>
              <a:rPr lang="en-US" b="0" i="0" dirty="0">
                <a:solidFill>
                  <a:srgbClr val="6D737D"/>
                </a:solidFill>
                <a:effectLst/>
                <a:latin typeface="walsheim"/>
              </a:rPr>
              <a:t>) for all the methods and attributes of DataFrame objects (note we can also pass in a DataFrame object instead); and help(</a:t>
            </a:r>
            <a:r>
              <a:rPr lang="en-US" b="0" i="0" dirty="0" err="1">
                <a:solidFill>
                  <a:srgbClr val="6D737D"/>
                </a:solidFill>
                <a:effectLst/>
                <a:latin typeface="walsheim"/>
              </a:rPr>
              <a:t>pd.read_csv</a:t>
            </a:r>
            <a:r>
              <a:rPr lang="en-US" b="0" i="0" dirty="0">
                <a:solidFill>
                  <a:srgbClr val="6D737D"/>
                </a:solidFill>
                <a:effectLst/>
                <a:latin typeface="walsheim"/>
              </a:rPr>
              <a:t>) to learn more about the pandas function for reading CSV files into Python and how to use it. We can also try using the </a:t>
            </a:r>
            <a:r>
              <a:rPr lang="en-US" b="0" i="0" dirty="0" err="1">
                <a:solidFill>
                  <a:srgbClr val="6D737D"/>
                </a:solidFill>
                <a:effectLst/>
                <a:latin typeface="walsheim"/>
              </a:rPr>
              <a:t>dir</a:t>
            </a:r>
            <a:r>
              <a:rPr lang="en-US" b="0" i="0" dirty="0">
                <a:solidFill>
                  <a:srgbClr val="6D737D"/>
                </a:solidFill>
                <a:effectLst/>
                <a:latin typeface="walsheim"/>
              </a:rPr>
              <a:t>() function and the __</a:t>
            </a:r>
            <a:r>
              <a:rPr lang="en-US" b="0" i="0" dirty="0" err="1">
                <a:solidFill>
                  <a:srgbClr val="6D737D"/>
                </a:solidFill>
                <a:effectLst/>
                <a:latin typeface="walsheim"/>
              </a:rPr>
              <a:t>dict</a:t>
            </a:r>
            <a:r>
              <a:rPr lang="en-US" b="0" i="0" dirty="0">
                <a:solidFill>
                  <a:srgbClr val="6D737D"/>
                </a:solidFill>
                <a:effectLst/>
                <a:latin typeface="walsheim"/>
              </a:rPr>
              <a:t>__ attribute, which will give us a list or dictionary of what's available, respectively; these might not be as useful as the help() function, though.</a:t>
            </a:r>
          </a:p>
          <a:p>
            <a:pPr algn="l"/>
            <a:r>
              <a:rPr lang="en-US" b="0" i="0" dirty="0">
                <a:solidFill>
                  <a:srgbClr val="6D737D"/>
                </a:solidFill>
                <a:effectLst/>
                <a:latin typeface="walsheim"/>
              </a:rPr>
              <a:t>Additionally, we can use ? and ?? to get help, thanks to </a:t>
            </a:r>
            <a:r>
              <a:rPr lang="en-US" b="0" i="0" dirty="0" err="1">
                <a:solidFill>
                  <a:srgbClr val="6D737D"/>
                </a:solidFill>
                <a:effectLst/>
                <a:latin typeface="walsheim"/>
              </a:rPr>
              <a:t>IPython</a:t>
            </a:r>
            <a:r>
              <a:rPr lang="en-US" b="0" i="0" dirty="0">
                <a:solidFill>
                  <a:srgbClr val="6D737D"/>
                </a:solidFill>
                <a:effectLst/>
                <a:latin typeface="walsheim"/>
              </a:rPr>
              <a:t>, which is part of what makes Jupyter Notebooks so powerful. Unlike the help() function, we can use question marks by putting them after whatever we want to know more about, as if we were asking Python a question; for example, </a:t>
            </a:r>
            <a:r>
              <a:rPr lang="en-US" b="0" i="0" dirty="0" err="1">
                <a:solidFill>
                  <a:srgbClr val="6D737D"/>
                </a:solidFill>
                <a:effectLst/>
                <a:latin typeface="walsheim"/>
              </a:rPr>
              <a:t>pd.read_csv</a:t>
            </a:r>
            <a:r>
              <a:rPr lang="en-US" b="0" i="0" dirty="0">
                <a:solidFill>
                  <a:srgbClr val="6D737D"/>
                </a:solidFill>
                <a:effectLst/>
                <a:latin typeface="walsheim"/>
              </a:rPr>
              <a:t>? and </a:t>
            </a:r>
            <a:r>
              <a:rPr lang="en-US" b="0" i="0" dirty="0" err="1">
                <a:solidFill>
                  <a:srgbClr val="6D737D"/>
                </a:solidFill>
                <a:effectLst/>
                <a:latin typeface="walsheim"/>
              </a:rPr>
              <a:t>pd.read_csv</a:t>
            </a:r>
            <a:r>
              <a:rPr lang="en-US" b="0" i="0" dirty="0">
                <a:solidFill>
                  <a:srgbClr val="6D737D"/>
                </a:solidFill>
                <a:effectLst/>
                <a:latin typeface="walsheim"/>
              </a:rPr>
              <a:t>??. These three will yield slightly different outputs: help() will give us the docstring; ? will give the docstring, plus some additional information, depending on what we are inquiring about; and ?? will give us even more information and, if possible, the source code behind it.</a:t>
            </a:r>
          </a:p>
          <a:p>
            <a:pPr algn="l"/>
            <a:endParaRPr lang="en-US" b="0" i="0" dirty="0">
              <a:solidFill>
                <a:srgbClr val="6D737D"/>
              </a:solidFill>
              <a:effectLst/>
              <a:latin typeface="walsheim"/>
            </a:endParaRPr>
          </a:p>
          <a:p>
            <a:pPr algn="l"/>
            <a:endParaRPr lang="en-US" b="0" i="0" dirty="0">
              <a:solidFill>
                <a:srgbClr val="6D737D"/>
              </a:solidFill>
              <a:effectLst/>
              <a:latin typeface="walsheim"/>
            </a:endParaRPr>
          </a:p>
          <a:p>
            <a:pPr algn="l"/>
            <a:endParaRPr lang="en-US" b="0" i="0" dirty="0">
              <a:solidFill>
                <a:srgbClr val="6D737D"/>
              </a:solidFill>
              <a:effectLst/>
              <a:latin typeface="walsheim"/>
            </a:endParaRPr>
          </a:p>
          <a:p>
            <a:pPr algn="l"/>
            <a:endParaRPr lang="en-US" b="0" i="0" dirty="0">
              <a:solidFill>
                <a:srgbClr val="6D737D"/>
              </a:solidFill>
              <a:effectLst/>
              <a:latin typeface="walsheim"/>
            </a:endParaRPr>
          </a:p>
          <a:p>
            <a:pPr algn="l"/>
            <a:endParaRPr lang="en-US" b="0" i="0" dirty="0">
              <a:solidFill>
                <a:srgbClr val="6D737D"/>
              </a:solidFill>
              <a:effectLst/>
              <a:latin typeface="walsheim"/>
            </a:endParaRPr>
          </a:p>
          <a:p>
            <a:pPr algn="l"/>
            <a:endParaRPr lang="en-US" b="0" i="0" dirty="0">
              <a:solidFill>
                <a:srgbClr val="6D737D"/>
              </a:solidFill>
              <a:effectLst/>
              <a:latin typeface="walsheim"/>
            </a:endParaRPr>
          </a:p>
          <a:p>
            <a:pPr algn="l"/>
            <a:r>
              <a:rPr lang="en-US" b="0" i="0" dirty="0">
                <a:solidFill>
                  <a:srgbClr val="6D737D"/>
                </a:solidFill>
                <a:effectLst/>
                <a:latin typeface="walsheim"/>
              </a:rPr>
              <a:t>Important note</a:t>
            </a:r>
          </a:p>
          <a:p>
            <a:pPr algn="l"/>
            <a:r>
              <a:rPr lang="en-US" b="0" i="0" dirty="0">
                <a:solidFill>
                  <a:srgbClr val="6D737D"/>
                </a:solidFill>
                <a:effectLst/>
                <a:latin typeface="walsheim"/>
              </a:rPr>
              <a:t>We have </a:t>
            </a:r>
            <a:r>
              <a:rPr lang="en-US" b="1" i="0" dirty="0">
                <a:solidFill>
                  <a:srgbClr val="6D737D"/>
                </a:solidFill>
                <a:effectLst/>
                <a:latin typeface="walsheim"/>
              </a:rPr>
              <a:t>aliased</a:t>
            </a:r>
            <a:r>
              <a:rPr lang="en-US" b="0" i="0" dirty="0">
                <a:solidFill>
                  <a:srgbClr val="6D737D"/>
                </a:solidFill>
                <a:effectLst/>
                <a:latin typeface="walsheim"/>
              </a:rPr>
              <a:t> each of our imports. This allows us to use the pandas package by referring to it with the alias we assign to be pd, which is the most common way of importing it. In fact, we can only refer to it as pd, since that is what we imported into the namespace. Packages need to be imported before we can use them; installation puts the files we need on our computer, but, in the interest of memory, Python won't load every installed package when we start it up—just the ones we tell it to.</a:t>
            </a:r>
          </a:p>
          <a:p>
            <a:pPr algn="l"/>
            <a:r>
              <a:rPr lang="en-US" b="0" i="0" dirty="0">
                <a:solidFill>
                  <a:srgbClr val="6D737D"/>
                </a:solidFill>
                <a:effectLst/>
                <a:latin typeface="walsheim"/>
              </a:rPr>
              <a:t>We are now ready to begin using pandas. First, we will learn how to create pandas objects from other Python objects. Then, we will learn how to do so with flat files, tables in a database, and responses from API requests.</a:t>
            </a:r>
          </a:p>
          <a:p>
            <a:pPr algn="l"/>
            <a:endParaRPr lang="en-US" b="0" i="0" dirty="0">
              <a:solidFill>
                <a:srgbClr val="6D737D"/>
              </a:solidFill>
              <a:effectLst/>
              <a:latin typeface="walsheim"/>
            </a:endParaRPr>
          </a:p>
        </p:txBody>
      </p:sp>
    </p:spTree>
    <p:extLst>
      <p:ext uri="{BB962C8B-B14F-4D97-AF65-F5344CB8AC3E}">
        <p14:creationId xmlns:p14="http://schemas.microsoft.com/office/powerpoint/2010/main" val="332946651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6D737D"/>
                </a:solidFill>
                <a:effectLst/>
                <a:latin typeface="walsheim"/>
              </a:rPr>
              <a:t>Before we cover all the ways we can create a DataFrame object from a Python object, we should learn how to make a Series object. Remember that a Series object is essentially a column in a DataFrame object, so, once we know this, it should be easy to understand how to create a DataFrame object. Say that we wanted to create a series of five random numbers between 0 and 1. We could use NumPy to generate the random numbers as an array and create the series from that.</a:t>
            </a:r>
          </a:p>
          <a:p>
            <a:pPr algn="l"/>
            <a:r>
              <a:rPr lang="en-US" b="0" i="0" dirty="0">
                <a:solidFill>
                  <a:srgbClr val="6D737D"/>
                </a:solidFill>
                <a:effectLst/>
                <a:latin typeface="walsheim"/>
              </a:rPr>
              <a:t>Tip</a:t>
            </a:r>
          </a:p>
          <a:p>
            <a:pPr algn="l"/>
            <a:r>
              <a:rPr lang="en-US" b="0" i="0" dirty="0">
                <a:solidFill>
                  <a:srgbClr val="6D737D"/>
                </a:solidFill>
                <a:effectLst/>
                <a:latin typeface="walsheim"/>
              </a:rPr>
              <a:t>NumPy makes it very easy to generate numerical data. Aside from generating random numbers, we can use it to get evenly-spaced numbers in a certain range with the </a:t>
            </a:r>
            <a:r>
              <a:rPr lang="en-US" b="0" i="0" dirty="0" err="1">
                <a:solidFill>
                  <a:srgbClr val="6D737D"/>
                </a:solidFill>
                <a:effectLst/>
                <a:latin typeface="walsheim"/>
              </a:rPr>
              <a:t>np.linspace</a:t>
            </a:r>
            <a:r>
              <a:rPr lang="en-US" b="0" i="0" dirty="0">
                <a:solidFill>
                  <a:srgbClr val="6D737D"/>
                </a:solidFill>
                <a:effectLst/>
                <a:latin typeface="walsheim"/>
              </a:rPr>
              <a:t>() function; obtain a range of integers with the </a:t>
            </a:r>
            <a:r>
              <a:rPr lang="en-US" b="0" i="0" dirty="0" err="1">
                <a:solidFill>
                  <a:srgbClr val="6D737D"/>
                </a:solidFill>
                <a:effectLst/>
                <a:latin typeface="walsheim"/>
              </a:rPr>
              <a:t>np.arange</a:t>
            </a:r>
            <a:r>
              <a:rPr lang="en-US" b="0" i="0" dirty="0">
                <a:solidFill>
                  <a:srgbClr val="6D737D"/>
                </a:solidFill>
                <a:effectLst/>
                <a:latin typeface="walsheim"/>
              </a:rPr>
              <a:t>() function; sample from the standard normal with the </a:t>
            </a:r>
            <a:r>
              <a:rPr lang="en-US" b="0" i="0" dirty="0" err="1">
                <a:solidFill>
                  <a:srgbClr val="6D737D"/>
                </a:solidFill>
                <a:effectLst/>
                <a:latin typeface="walsheim"/>
              </a:rPr>
              <a:t>np.random.normal</a:t>
            </a:r>
            <a:r>
              <a:rPr lang="en-US" b="0" i="0" dirty="0">
                <a:solidFill>
                  <a:srgbClr val="6D737D"/>
                </a:solidFill>
                <a:effectLst/>
                <a:latin typeface="walsheim"/>
              </a:rPr>
              <a:t>() function; and easily create arrays of all zeros with the </a:t>
            </a:r>
            <a:r>
              <a:rPr lang="en-US" b="0" i="0" dirty="0" err="1">
                <a:solidFill>
                  <a:srgbClr val="6D737D"/>
                </a:solidFill>
                <a:effectLst/>
                <a:latin typeface="walsheim"/>
              </a:rPr>
              <a:t>np.zeros</a:t>
            </a:r>
            <a:r>
              <a:rPr lang="en-US" b="0" i="0" dirty="0">
                <a:solidFill>
                  <a:srgbClr val="6D737D"/>
                </a:solidFill>
                <a:effectLst/>
                <a:latin typeface="walsheim"/>
              </a:rPr>
              <a:t>() function and all ones with the </a:t>
            </a:r>
            <a:r>
              <a:rPr lang="en-US" b="0" i="0" dirty="0" err="1">
                <a:solidFill>
                  <a:srgbClr val="6D737D"/>
                </a:solidFill>
                <a:effectLst/>
                <a:latin typeface="walsheim"/>
              </a:rPr>
              <a:t>np.ones</a:t>
            </a:r>
            <a:r>
              <a:rPr lang="en-US" b="0" i="0" dirty="0">
                <a:solidFill>
                  <a:srgbClr val="6D737D"/>
                </a:solidFill>
                <a:effectLst/>
                <a:latin typeface="walsheim"/>
              </a:rPr>
              <a:t>() function. We will be using NumPy throughout this course.</a:t>
            </a:r>
          </a:p>
          <a:p>
            <a:pPr marL="158750" indent="0">
              <a:buNone/>
            </a:pPr>
            <a:endParaRPr dirty="0">
              <a:uFillTx/>
            </a:endParaRPr>
          </a:p>
        </p:txBody>
      </p:sp>
    </p:spTree>
    <p:extLst>
      <p:ext uri="{BB962C8B-B14F-4D97-AF65-F5344CB8AC3E}">
        <p14:creationId xmlns:p14="http://schemas.microsoft.com/office/powerpoint/2010/main" val="286823135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6D737D"/>
                </a:solidFill>
                <a:effectLst/>
                <a:latin typeface="walsheim"/>
              </a:rPr>
              <a:t>Making a DataFrame object is an extension of making a Series object; it will be composed of one or more series, and each will be distinctly named. This should remind us of dictionary-like structures in Python: the keys are the column names, and the values are the contents of the columns. Note that if we want to turn a single Series object into a DataFrame object, we can use its </a:t>
            </a:r>
            <a:r>
              <a:rPr lang="en-US" b="0" i="0" dirty="0" err="1">
                <a:solidFill>
                  <a:srgbClr val="6D737D"/>
                </a:solidFill>
                <a:effectLst/>
                <a:latin typeface="walsheim"/>
              </a:rPr>
              <a:t>to_frame</a:t>
            </a:r>
            <a:r>
              <a:rPr lang="en-US" b="0" i="0" dirty="0">
                <a:solidFill>
                  <a:srgbClr val="6D737D"/>
                </a:solidFill>
                <a:effectLst/>
                <a:latin typeface="walsheim"/>
              </a:rPr>
              <a:t>() method.</a:t>
            </a:r>
          </a:p>
          <a:p>
            <a:pPr algn="l"/>
            <a:r>
              <a:rPr lang="en-US" b="0" i="0" dirty="0">
                <a:solidFill>
                  <a:srgbClr val="6D737D"/>
                </a:solidFill>
                <a:effectLst/>
                <a:latin typeface="walsheim"/>
              </a:rPr>
              <a:t>Tip</a:t>
            </a:r>
          </a:p>
          <a:p>
            <a:pPr algn="l"/>
            <a:r>
              <a:rPr lang="en-US" b="0" i="0" dirty="0">
                <a:solidFill>
                  <a:srgbClr val="6D737D"/>
                </a:solidFill>
                <a:effectLst/>
                <a:latin typeface="walsheim"/>
              </a:rPr>
              <a:t>In computer science, a </a:t>
            </a:r>
            <a:r>
              <a:rPr lang="en-US" b="1" i="0" dirty="0">
                <a:solidFill>
                  <a:srgbClr val="6D737D"/>
                </a:solidFill>
                <a:effectLst/>
                <a:latin typeface="walsheim"/>
              </a:rPr>
              <a:t>constructor</a:t>
            </a:r>
            <a:r>
              <a:rPr lang="en-US" b="0" i="0" dirty="0">
                <a:solidFill>
                  <a:srgbClr val="6D737D"/>
                </a:solidFill>
                <a:effectLst/>
                <a:latin typeface="walsheim"/>
              </a:rPr>
              <a:t> is a piece of code that </a:t>
            </a:r>
            <a:r>
              <a:rPr lang="en-US" b="0" i="0" dirty="0" err="1">
                <a:solidFill>
                  <a:srgbClr val="6D737D"/>
                </a:solidFill>
                <a:effectLst/>
                <a:latin typeface="walsheim"/>
              </a:rPr>
              <a:t>initalizes</a:t>
            </a:r>
            <a:r>
              <a:rPr lang="en-US" b="0" i="0" dirty="0">
                <a:solidFill>
                  <a:srgbClr val="6D737D"/>
                </a:solidFill>
                <a:effectLst/>
                <a:latin typeface="walsheim"/>
              </a:rPr>
              <a:t> new instances of a class, preparing them for use. Python classes implement this with the __</a:t>
            </a:r>
            <a:r>
              <a:rPr lang="en-US" b="0" i="0" dirty="0" err="1">
                <a:solidFill>
                  <a:srgbClr val="6D737D"/>
                </a:solidFill>
                <a:effectLst/>
                <a:latin typeface="walsheim"/>
              </a:rPr>
              <a:t>init</a:t>
            </a:r>
            <a:r>
              <a:rPr lang="en-US" b="0" i="0" dirty="0">
                <a:solidFill>
                  <a:srgbClr val="6D737D"/>
                </a:solidFill>
                <a:effectLst/>
                <a:latin typeface="walsheim"/>
              </a:rPr>
              <a:t>__() method. When we run </a:t>
            </a:r>
            <a:r>
              <a:rPr lang="en-US" b="0" i="0" dirty="0" err="1">
                <a:solidFill>
                  <a:srgbClr val="6D737D"/>
                </a:solidFill>
                <a:effectLst/>
                <a:latin typeface="walsheim"/>
              </a:rPr>
              <a:t>pd.Series</a:t>
            </a:r>
            <a:r>
              <a:rPr lang="en-US" b="0" i="0" dirty="0">
                <a:solidFill>
                  <a:srgbClr val="6D737D"/>
                </a:solidFill>
                <a:effectLst/>
                <a:latin typeface="walsheim"/>
              </a:rPr>
              <a:t>(), Python calls pd.Series.__</a:t>
            </a:r>
            <a:r>
              <a:rPr lang="en-US" b="0" i="0" dirty="0" err="1">
                <a:solidFill>
                  <a:srgbClr val="6D737D"/>
                </a:solidFill>
                <a:effectLst/>
                <a:latin typeface="walsheim"/>
              </a:rPr>
              <a:t>init</a:t>
            </a:r>
            <a:r>
              <a:rPr lang="en-US" b="0" i="0" dirty="0">
                <a:solidFill>
                  <a:srgbClr val="6D737D"/>
                </a:solidFill>
                <a:effectLst/>
                <a:latin typeface="walsheim"/>
              </a:rPr>
              <a:t>__(), which contains instructions for instantiating a new Series object. We will learn more about the __</a:t>
            </a:r>
            <a:r>
              <a:rPr lang="en-US" b="0" i="0" dirty="0" err="1">
                <a:solidFill>
                  <a:srgbClr val="6D737D"/>
                </a:solidFill>
                <a:effectLst/>
                <a:latin typeface="walsheim"/>
              </a:rPr>
              <a:t>init</a:t>
            </a:r>
            <a:r>
              <a:rPr lang="en-US" b="0" i="0" dirty="0">
                <a:solidFill>
                  <a:srgbClr val="6D737D"/>
                </a:solidFill>
                <a:effectLst/>
                <a:latin typeface="walsheim"/>
              </a:rPr>
              <a:t>__() method in </a:t>
            </a:r>
            <a:r>
              <a:rPr lang="en-US" b="0" i="1" u="none" strike="noStrike" dirty="0">
                <a:solidFill>
                  <a:srgbClr val="4AC5E3"/>
                </a:solidFill>
                <a:effectLst/>
                <a:latin typeface="walsheim"/>
                <a:hlinkClick r:id="rId3"/>
              </a:rPr>
              <a:t>lesson 7</a:t>
            </a:r>
            <a:r>
              <a:rPr lang="en-US" b="0" i="0" dirty="0">
                <a:solidFill>
                  <a:srgbClr val="6D737D"/>
                </a:solidFill>
                <a:effectLst/>
                <a:latin typeface="walsheim"/>
              </a:rPr>
              <a:t>, </a:t>
            </a:r>
            <a:r>
              <a:rPr lang="en-US" b="0" i="1" dirty="0">
                <a:solidFill>
                  <a:srgbClr val="6D737D"/>
                </a:solidFill>
                <a:effectLst/>
                <a:latin typeface="walsheim"/>
              </a:rPr>
              <a:t>Financial Analysis – Bitcoin and the Stock Market</a:t>
            </a:r>
            <a:r>
              <a:rPr lang="en-US" b="0" i="0" dirty="0">
                <a:solidFill>
                  <a:srgbClr val="6D737D"/>
                </a:solidFill>
                <a:effectLst/>
                <a:latin typeface="walsheim"/>
              </a:rPr>
              <a:t>.</a:t>
            </a:r>
          </a:p>
          <a:p>
            <a:pPr marL="158750" indent="0">
              <a:buNone/>
            </a:pPr>
            <a:endParaRPr dirty="0">
              <a:uFillTx/>
            </a:endParaRPr>
          </a:p>
        </p:txBody>
      </p:sp>
    </p:spTree>
    <p:extLst>
      <p:ext uri="{BB962C8B-B14F-4D97-AF65-F5344CB8AC3E}">
        <p14:creationId xmlns:p14="http://schemas.microsoft.com/office/powerpoint/2010/main" val="20362788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85000" lnSpcReduction="20000"/>
          </a:bodyPr>
          <a:lstStyle/>
          <a:p>
            <a:pPr algn="l"/>
            <a:r>
              <a:rPr lang="en-US" b="0" i="0" dirty="0">
                <a:solidFill>
                  <a:srgbClr val="6D737D"/>
                </a:solidFill>
                <a:effectLst/>
                <a:latin typeface="walsheim"/>
              </a:rPr>
              <a:t>Python has several data structures already, such as tuples, lists, and dictionaries. Pandas provides two main structures to facilitate working with data: Series and DataFrame. The Series and DataFrame data structures each contain another pandas data structure, Index, that we must also be aware of. However, in order to understand these data structures, we need to first take a look at NumPy (</a:t>
            </a:r>
            <a:r>
              <a:rPr lang="en-US" b="0" i="0" u="none" strike="noStrike" dirty="0">
                <a:solidFill>
                  <a:srgbClr val="4AC5E3"/>
                </a:solidFill>
                <a:effectLst/>
                <a:latin typeface="walsheim"/>
                <a:hlinkClick r:id="rId3"/>
              </a:rPr>
              <a:t>https://numpy.org/doc/stable/</a:t>
            </a:r>
            <a:r>
              <a:rPr lang="en-US" b="0" i="0" dirty="0">
                <a:solidFill>
                  <a:srgbClr val="6D737D"/>
                </a:solidFill>
                <a:effectLst/>
                <a:latin typeface="walsheim"/>
              </a:rPr>
              <a:t>), which provides the n-dimensional arrays that pandas builds upon.</a:t>
            </a:r>
          </a:p>
          <a:p>
            <a:pPr algn="l"/>
            <a:endParaRPr lang="en-US" b="0" i="0" dirty="0">
              <a:solidFill>
                <a:srgbClr val="6D737D"/>
              </a:solidFill>
              <a:effectLst/>
              <a:latin typeface="walsheim"/>
            </a:endParaRPr>
          </a:p>
          <a:p>
            <a:pPr algn="l"/>
            <a:endParaRPr lang="en-US" b="0" i="0" dirty="0">
              <a:solidFill>
                <a:srgbClr val="6D737D"/>
              </a:solidFill>
              <a:effectLst/>
              <a:latin typeface="walsheim"/>
            </a:endParaRPr>
          </a:p>
          <a:p>
            <a:pPr algn="l"/>
            <a:endParaRPr lang="en-US" b="0" i="0" dirty="0">
              <a:solidFill>
                <a:srgbClr val="6D737D"/>
              </a:solidFill>
              <a:effectLst/>
              <a:latin typeface="walsheim"/>
            </a:endParaRPr>
          </a:p>
          <a:p>
            <a:pPr algn="l"/>
            <a:endParaRPr lang="en-US" b="0" i="0" dirty="0">
              <a:solidFill>
                <a:srgbClr val="6D737D"/>
              </a:solidFill>
              <a:effectLst/>
              <a:latin typeface="walsheim"/>
            </a:endParaRPr>
          </a:p>
          <a:p>
            <a:pPr algn="l"/>
            <a:endParaRPr lang="en-US" b="0" i="0" dirty="0">
              <a:solidFill>
                <a:srgbClr val="6D737D"/>
              </a:solidFill>
              <a:effectLst/>
              <a:latin typeface="walsheim"/>
            </a:endParaRPr>
          </a:p>
          <a:p>
            <a:pPr algn="l"/>
            <a:endParaRPr lang="en-US" b="0" i="0" dirty="0">
              <a:solidFill>
                <a:srgbClr val="6D737D"/>
              </a:solidFill>
              <a:effectLst/>
              <a:latin typeface="walsheim"/>
            </a:endParaRPr>
          </a:p>
          <a:p>
            <a:pPr algn="l"/>
            <a:r>
              <a:rPr lang="en-US" b="0" i="0" dirty="0">
                <a:solidFill>
                  <a:srgbClr val="6D737D"/>
                </a:solidFill>
                <a:effectLst/>
                <a:latin typeface="walsheim"/>
              </a:rPr>
              <a:t>Note that, in Python, class names are traditionally written in </a:t>
            </a:r>
            <a:r>
              <a:rPr lang="en-US" b="0" i="0" dirty="0" err="1">
                <a:solidFill>
                  <a:srgbClr val="6D737D"/>
                </a:solidFill>
                <a:effectLst/>
                <a:latin typeface="walsheim"/>
              </a:rPr>
              <a:t>CapWords</a:t>
            </a:r>
            <a:r>
              <a:rPr lang="en-US" b="0" i="0" dirty="0">
                <a:solidFill>
                  <a:srgbClr val="6D737D"/>
                </a:solidFill>
                <a:effectLst/>
                <a:latin typeface="walsheim"/>
              </a:rPr>
              <a:t>, while objects are written in </a:t>
            </a:r>
            <a:r>
              <a:rPr lang="en-US" b="0" i="0" dirty="0" err="1">
                <a:solidFill>
                  <a:srgbClr val="6D737D"/>
                </a:solidFill>
                <a:effectLst/>
                <a:latin typeface="walsheim"/>
              </a:rPr>
              <a:t>snake_case</a:t>
            </a:r>
            <a:r>
              <a:rPr lang="en-US" b="0" i="0" dirty="0">
                <a:solidFill>
                  <a:srgbClr val="6D737D"/>
                </a:solidFill>
                <a:effectLst/>
                <a:latin typeface="walsheim"/>
              </a:rPr>
              <a:t>. (More Python style guidelines can be found at </a:t>
            </a:r>
            <a:r>
              <a:rPr lang="en-US" b="0" i="0" u="none" strike="noStrike" dirty="0">
                <a:solidFill>
                  <a:srgbClr val="4AC5E3"/>
                </a:solidFill>
                <a:effectLst/>
                <a:latin typeface="walsheim"/>
                <a:hlinkClick r:id="rId4"/>
              </a:rPr>
              <a:t>https://www.python.org/dev/peps/pep-0008/</a:t>
            </a:r>
            <a:r>
              <a:rPr lang="en-US" b="0" i="0" dirty="0">
                <a:solidFill>
                  <a:srgbClr val="6D737D"/>
                </a:solidFill>
                <a:effectLst/>
                <a:latin typeface="walsheim"/>
              </a:rPr>
              <a:t>.)</a:t>
            </a:r>
          </a:p>
          <a:p>
            <a:pPr algn="l"/>
            <a:r>
              <a:rPr lang="en-US" b="0" i="0" dirty="0">
                <a:solidFill>
                  <a:srgbClr val="6D737D"/>
                </a:solidFill>
                <a:effectLst/>
                <a:latin typeface="walsheim"/>
              </a:rPr>
              <a:t>We use a pandas function to read a CSV file into an object of the DataFrame class, but we use methods on our DataFrame objects to perform actions on them, such as dropping columns or calculating summary statistics. With pandas, we will often want to access the </a:t>
            </a:r>
            <a:r>
              <a:rPr lang="en-US" b="1" i="0" dirty="0">
                <a:solidFill>
                  <a:srgbClr val="6D737D"/>
                </a:solidFill>
                <a:effectLst/>
                <a:latin typeface="walsheim"/>
              </a:rPr>
              <a:t>attributes</a:t>
            </a:r>
            <a:r>
              <a:rPr lang="en-US" b="0" i="0" dirty="0">
                <a:solidFill>
                  <a:srgbClr val="6D737D"/>
                </a:solidFill>
                <a:effectLst/>
                <a:latin typeface="walsheim"/>
              </a:rPr>
              <a:t> of the object we are working with. This won't generate an action as a method or function would; rather, we will be given information about our pandas object, such as dimensions, column names, data types, and whether it is empty.</a:t>
            </a:r>
          </a:p>
          <a:p>
            <a:pPr algn="l"/>
            <a:r>
              <a:rPr lang="en-US" b="0" i="0" dirty="0">
                <a:solidFill>
                  <a:srgbClr val="6D737D"/>
                </a:solidFill>
                <a:effectLst/>
                <a:latin typeface="walsheim"/>
              </a:rPr>
              <a:t>Important note</a:t>
            </a:r>
          </a:p>
          <a:p>
            <a:pPr algn="l"/>
            <a:r>
              <a:rPr lang="en-US" b="0" i="0" dirty="0">
                <a:solidFill>
                  <a:srgbClr val="6D737D"/>
                </a:solidFill>
                <a:effectLst/>
                <a:latin typeface="walsheim"/>
              </a:rPr>
              <a:t>For the remainder of this course, we will refer to DataFrame objects as </a:t>
            </a:r>
            <a:r>
              <a:rPr lang="en-US" b="0" i="0" dirty="0" err="1">
                <a:solidFill>
                  <a:srgbClr val="6D737D"/>
                </a:solidFill>
                <a:effectLst/>
                <a:latin typeface="walsheim"/>
              </a:rPr>
              <a:t>dataframes</a:t>
            </a:r>
            <a:r>
              <a:rPr lang="en-US" b="0" i="0" dirty="0">
                <a:solidFill>
                  <a:srgbClr val="6D737D"/>
                </a:solidFill>
                <a:effectLst/>
                <a:latin typeface="walsheim"/>
              </a:rPr>
              <a:t>, Series objects as series, and Index objects as index/indices, unless we are referring to the class itself.</a:t>
            </a:r>
          </a:p>
          <a:p>
            <a:pPr algn="l"/>
            <a:r>
              <a:rPr lang="en-US" b="0" i="0" dirty="0">
                <a:solidFill>
                  <a:srgbClr val="6D737D"/>
                </a:solidFill>
                <a:effectLst/>
                <a:latin typeface="walsheim"/>
              </a:rPr>
              <a:t>For this section, we will work in the 1-pandas_data_structures.ipynb notebook. To begin, we will import </a:t>
            </a:r>
            <a:r>
              <a:rPr lang="en-US" b="0" i="0" dirty="0" err="1">
                <a:solidFill>
                  <a:srgbClr val="6D737D"/>
                </a:solidFill>
                <a:effectLst/>
                <a:latin typeface="walsheim"/>
              </a:rPr>
              <a:t>numpy</a:t>
            </a:r>
            <a:r>
              <a:rPr lang="en-US" b="0" i="0" dirty="0">
                <a:solidFill>
                  <a:srgbClr val="6D737D"/>
                </a:solidFill>
                <a:effectLst/>
                <a:latin typeface="walsheim"/>
              </a:rPr>
              <a:t> and use it to read the contents of the example_data.csv file into a </a:t>
            </a:r>
            <a:r>
              <a:rPr lang="en-US" b="0" i="0" dirty="0" err="1">
                <a:solidFill>
                  <a:srgbClr val="6D737D"/>
                </a:solidFill>
                <a:effectLst/>
                <a:latin typeface="walsheim"/>
              </a:rPr>
              <a:t>numpy.array</a:t>
            </a:r>
            <a:r>
              <a:rPr lang="en-US" b="0" i="0" dirty="0">
                <a:solidFill>
                  <a:srgbClr val="6D737D"/>
                </a:solidFill>
                <a:effectLst/>
                <a:latin typeface="walsheim"/>
              </a:rPr>
              <a:t> object. The data comes from the USGS API for earthquakes (source: </a:t>
            </a:r>
            <a:r>
              <a:rPr lang="en-US" b="0" i="0" u="none" strike="noStrike" dirty="0">
                <a:solidFill>
                  <a:srgbClr val="4AC5E3"/>
                </a:solidFill>
                <a:effectLst/>
                <a:latin typeface="walsheim"/>
                <a:hlinkClick r:id="rId5"/>
              </a:rPr>
              <a:t>https://earthquake.usgs.gov/fdsnws/event/1/</a:t>
            </a:r>
            <a:r>
              <a:rPr lang="en-US" b="0" i="0" dirty="0">
                <a:solidFill>
                  <a:srgbClr val="6D737D"/>
                </a:solidFill>
                <a:effectLst/>
                <a:latin typeface="walsheim"/>
              </a:rPr>
              <a:t>).</a:t>
            </a:r>
          </a:p>
          <a:p>
            <a:pPr marL="158750" indent="0">
              <a:buNone/>
            </a:pPr>
            <a:endParaRPr dirty="0">
              <a:uFillTx/>
            </a:endParaRPr>
          </a:p>
        </p:txBody>
      </p:sp>
    </p:spTree>
    <p:extLst>
      <p:ext uri="{BB962C8B-B14F-4D97-AF65-F5344CB8AC3E}">
        <p14:creationId xmlns:p14="http://schemas.microsoft.com/office/powerpoint/2010/main" val="291459643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6D737D"/>
                </a:solidFill>
                <a:effectLst/>
                <a:latin typeface="walsheim"/>
              </a:rPr>
              <a:t>We will also create a </a:t>
            </a:r>
            <a:r>
              <a:rPr lang="en-US" dirty="0" err="1"/>
              <a:t>DatetimeIndex</a:t>
            </a:r>
            <a:r>
              <a:rPr lang="en-US" b="0" i="0" dirty="0">
                <a:solidFill>
                  <a:srgbClr val="6D737D"/>
                </a:solidFill>
                <a:effectLst/>
                <a:latin typeface="walsheim"/>
              </a:rPr>
              <a:t> object with the </a:t>
            </a:r>
            <a:r>
              <a:rPr lang="en-US" dirty="0" err="1"/>
              <a:t>pd.date_range</a:t>
            </a:r>
            <a:r>
              <a:rPr lang="en-US" dirty="0"/>
              <a:t>()</a:t>
            </a:r>
            <a:r>
              <a:rPr lang="en-US" b="0" i="0" dirty="0">
                <a:solidFill>
                  <a:srgbClr val="6D737D"/>
                </a:solidFill>
                <a:effectLst/>
                <a:latin typeface="walsheim"/>
              </a:rPr>
              <a:t> function. The index will contain five dates (</a:t>
            </a:r>
            <a:r>
              <a:rPr lang="en-US" dirty="0"/>
              <a:t>periods=5</a:t>
            </a:r>
            <a:r>
              <a:rPr lang="en-US" b="0" i="0" dirty="0">
                <a:solidFill>
                  <a:srgbClr val="6D737D"/>
                </a:solidFill>
                <a:effectLst/>
                <a:latin typeface="walsheim"/>
              </a:rPr>
              <a:t>), all one day apart (</a:t>
            </a:r>
            <a:r>
              <a:rPr lang="en-US" dirty="0" err="1"/>
              <a:t>freq</a:t>
            </a:r>
            <a:r>
              <a:rPr lang="en-US" dirty="0"/>
              <a:t>='1D'</a:t>
            </a:r>
            <a:r>
              <a:rPr lang="en-US" b="0" i="0" dirty="0">
                <a:solidFill>
                  <a:srgbClr val="6D737D"/>
                </a:solidFill>
                <a:effectLst/>
                <a:latin typeface="walsheim"/>
              </a:rPr>
              <a:t>), ending with April 21, 2019 (</a:t>
            </a:r>
            <a:r>
              <a:rPr lang="en-US" dirty="0"/>
              <a:t>end</a:t>
            </a:r>
            <a:r>
              <a:rPr lang="en-US" b="0" i="0" dirty="0">
                <a:solidFill>
                  <a:srgbClr val="6D737D"/>
                </a:solidFill>
                <a:effectLst/>
                <a:latin typeface="walsheim"/>
              </a:rPr>
              <a:t>), and will be called </a:t>
            </a:r>
            <a:r>
              <a:rPr lang="en-US" dirty="0"/>
              <a:t>date</a:t>
            </a:r>
            <a:r>
              <a:rPr lang="en-US" b="0" i="0" dirty="0">
                <a:solidFill>
                  <a:srgbClr val="6D737D"/>
                </a:solidFill>
                <a:effectLst/>
                <a:latin typeface="walsheim"/>
              </a:rPr>
              <a:t>. Note that more information on the values the </a:t>
            </a:r>
            <a:r>
              <a:rPr lang="en-US" dirty="0" err="1"/>
              <a:t>pd.date_range</a:t>
            </a:r>
            <a:r>
              <a:rPr lang="en-US" dirty="0"/>
              <a:t>()</a:t>
            </a:r>
            <a:r>
              <a:rPr lang="en-US" b="0" i="0" dirty="0">
                <a:solidFill>
                  <a:srgbClr val="6D737D"/>
                </a:solidFill>
                <a:effectLst/>
                <a:latin typeface="walsheim"/>
              </a:rPr>
              <a:t> function accepts for frequencies can be found at </a:t>
            </a:r>
            <a:r>
              <a:rPr lang="en-US" b="0" i="0" u="none" strike="noStrike" dirty="0">
                <a:solidFill>
                  <a:srgbClr val="4AC5E3"/>
                </a:solidFill>
                <a:effectLst/>
                <a:latin typeface="walsheim"/>
                <a:hlinkClick r:id="rId3"/>
              </a:rPr>
              <a:t>https://pandas.pydata.org/pandas-docs/stable/user_guide/timeseries.html#offset-aliases</a:t>
            </a:r>
            <a:r>
              <a:rPr lang="en-US" b="0" i="0" dirty="0">
                <a:solidFill>
                  <a:srgbClr val="6D737D"/>
                </a:solidFill>
                <a:effectLst/>
                <a:latin typeface="walsheim"/>
              </a:rPr>
              <a:t>.</a:t>
            </a:r>
            <a:endParaRPr dirty="0">
              <a:uFillTx/>
            </a:endParaRPr>
          </a:p>
        </p:txBody>
      </p:sp>
    </p:spTree>
    <p:extLst>
      <p:ext uri="{BB962C8B-B14F-4D97-AF65-F5344CB8AC3E}">
        <p14:creationId xmlns:p14="http://schemas.microsoft.com/office/powerpoint/2010/main" val="155227493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6D737D"/>
                </a:solidFill>
                <a:effectLst/>
                <a:latin typeface="walsheim"/>
              </a:rPr>
              <a:t>Important note</a:t>
            </a:r>
          </a:p>
          <a:p>
            <a:pPr algn="l"/>
            <a:r>
              <a:rPr lang="en-US" b="0" i="0" dirty="0">
                <a:solidFill>
                  <a:srgbClr val="6D737D"/>
                </a:solidFill>
                <a:effectLst/>
                <a:latin typeface="walsheim"/>
              </a:rPr>
              <a:t>By convention, we use _ to hold variables in a loop that we don't care about. Here, we use range() as a counter, and its values are unimportant. More information on the roles _ plays in Python can be found at </a:t>
            </a:r>
            <a:r>
              <a:rPr lang="en-US" b="0" i="0" u="none" strike="noStrike" dirty="0">
                <a:solidFill>
                  <a:srgbClr val="4AC5E3"/>
                </a:solidFill>
                <a:effectLst/>
                <a:latin typeface="walsheim"/>
                <a:hlinkClick r:id="rId3"/>
              </a:rPr>
              <a:t>https://hackernoon.com/understanding-the-underscore-of-python-309d1a029edc</a:t>
            </a:r>
            <a:r>
              <a:rPr lang="en-US" b="0" i="0" dirty="0">
                <a:solidFill>
                  <a:srgbClr val="6D737D"/>
                </a:solidFill>
                <a:effectLst/>
                <a:latin typeface="walsheim"/>
              </a:rPr>
              <a:t>.</a:t>
            </a:r>
          </a:p>
        </p:txBody>
      </p:sp>
    </p:spTree>
    <p:extLst>
      <p:ext uri="{BB962C8B-B14F-4D97-AF65-F5344CB8AC3E}">
        <p14:creationId xmlns:p14="http://schemas.microsoft.com/office/powerpoint/2010/main" val="233196527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lgn="l">
              <a:buNone/>
            </a:pPr>
            <a:endParaRPr lang="en-US" b="0" i="0" dirty="0">
              <a:solidFill>
                <a:srgbClr val="6D737D"/>
              </a:solidFill>
              <a:effectLst/>
              <a:latin typeface="walsheim"/>
            </a:endParaRPr>
          </a:p>
        </p:txBody>
      </p:sp>
    </p:spTree>
    <p:extLst>
      <p:ext uri="{BB962C8B-B14F-4D97-AF65-F5344CB8AC3E}">
        <p14:creationId xmlns:p14="http://schemas.microsoft.com/office/powerpoint/2010/main" val="64614054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lgn="l">
              <a:buNone/>
            </a:pPr>
            <a:endParaRPr lang="en-US" b="0" i="0" dirty="0">
              <a:solidFill>
                <a:srgbClr val="6D737D"/>
              </a:solidFill>
              <a:effectLst/>
              <a:latin typeface="walsheim"/>
            </a:endParaRPr>
          </a:p>
        </p:txBody>
      </p:sp>
    </p:spTree>
    <p:extLst>
      <p:ext uri="{BB962C8B-B14F-4D97-AF65-F5344CB8AC3E}">
        <p14:creationId xmlns:p14="http://schemas.microsoft.com/office/powerpoint/2010/main" val="70082313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lgn="l">
              <a:buNone/>
            </a:pPr>
            <a:endParaRPr lang="en-US" b="0" i="0" dirty="0">
              <a:solidFill>
                <a:srgbClr val="6D737D"/>
              </a:solidFill>
              <a:effectLst/>
              <a:latin typeface="walsheim"/>
            </a:endParaRPr>
          </a:p>
        </p:txBody>
      </p:sp>
    </p:spTree>
    <p:extLst>
      <p:ext uri="{BB962C8B-B14F-4D97-AF65-F5344CB8AC3E}">
        <p14:creationId xmlns:p14="http://schemas.microsoft.com/office/powerpoint/2010/main" val="19091774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lgn="l">
              <a:buNone/>
            </a:pPr>
            <a:endParaRPr lang="en-US" b="0" i="0" dirty="0">
              <a:solidFill>
                <a:srgbClr val="6D737D"/>
              </a:solidFill>
              <a:effectLst/>
              <a:latin typeface="walsheim"/>
            </a:endParaRPr>
          </a:p>
        </p:txBody>
      </p:sp>
    </p:spTree>
    <p:extLst>
      <p:ext uri="{BB962C8B-B14F-4D97-AF65-F5344CB8AC3E}">
        <p14:creationId xmlns:p14="http://schemas.microsoft.com/office/powerpoint/2010/main" val="268482449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lgn="l">
              <a:buNone/>
            </a:pPr>
            <a:endParaRPr lang="en-US" b="0" i="0" dirty="0">
              <a:solidFill>
                <a:srgbClr val="6D737D"/>
              </a:solidFill>
              <a:effectLst/>
              <a:latin typeface="walsheim"/>
            </a:endParaRPr>
          </a:p>
        </p:txBody>
      </p:sp>
    </p:spTree>
    <p:extLst>
      <p:ext uri="{BB962C8B-B14F-4D97-AF65-F5344CB8AC3E}">
        <p14:creationId xmlns:p14="http://schemas.microsoft.com/office/powerpoint/2010/main" val="269728654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lgn="l">
              <a:buNone/>
            </a:pPr>
            <a:r>
              <a:rPr lang="en-US" b="0" i="0" dirty="0">
                <a:solidFill>
                  <a:srgbClr val="6D737D"/>
                </a:solidFill>
                <a:effectLst/>
                <a:latin typeface="walsheim"/>
              </a:rPr>
              <a:t>This will have the effect of stacking each entry in the array as rows in a </a:t>
            </a:r>
            <a:r>
              <a:rPr lang="en-US" b="0" i="0" dirty="0" err="1">
                <a:solidFill>
                  <a:srgbClr val="6D737D"/>
                </a:solidFill>
                <a:effectLst/>
                <a:latin typeface="walsheim"/>
              </a:rPr>
              <a:t>dataframe</a:t>
            </a:r>
            <a:r>
              <a:rPr lang="en-US" b="0" i="0" dirty="0">
                <a:solidFill>
                  <a:srgbClr val="6D737D"/>
                </a:solidFill>
                <a:effectLst/>
                <a:latin typeface="walsheim"/>
              </a:rPr>
              <a:t>, giving us a result that's identical to </a:t>
            </a:r>
            <a:r>
              <a:rPr lang="en-US" b="0" i="1" dirty="0">
                <a:solidFill>
                  <a:srgbClr val="6D737D"/>
                </a:solidFill>
                <a:effectLst/>
                <a:latin typeface="walsheim"/>
              </a:rPr>
              <a:t>Figure</a:t>
            </a:r>
            <a:endParaRPr lang="en-US" b="0" i="0" dirty="0">
              <a:solidFill>
                <a:srgbClr val="6D737D"/>
              </a:solidFill>
              <a:effectLst/>
              <a:latin typeface="walsheim"/>
            </a:endParaRPr>
          </a:p>
        </p:txBody>
      </p:sp>
    </p:spTree>
    <p:extLst>
      <p:ext uri="{BB962C8B-B14F-4D97-AF65-F5344CB8AC3E}">
        <p14:creationId xmlns:p14="http://schemas.microsoft.com/office/powerpoint/2010/main" val="195127265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6D737D"/>
                </a:solidFill>
                <a:effectLst/>
                <a:latin typeface="walsheim"/>
              </a:rPr>
              <a:t>Often, these data dumps will come in the form of a text file (.txt) or a CSV file (.csv). Pandas provides many methods for reading in different types of files, so it is simply a matter of looking up the one that matches our file format. Our earthquake data is a CSV file; therefore, we use the </a:t>
            </a:r>
            <a:r>
              <a:rPr lang="en-US" b="0" i="0" dirty="0" err="1">
                <a:solidFill>
                  <a:srgbClr val="6D737D"/>
                </a:solidFill>
                <a:effectLst/>
                <a:latin typeface="walsheim"/>
              </a:rPr>
              <a:t>pd.read_csv</a:t>
            </a:r>
            <a:r>
              <a:rPr lang="en-US" b="0" i="0" dirty="0">
                <a:solidFill>
                  <a:srgbClr val="6D737D"/>
                </a:solidFill>
                <a:effectLst/>
                <a:latin typeface="walsheim"/>
              </a:rPr>
              <a:t>() function to read it in. However, we should always do an initial inspection of the file before attempting to read it in; this will inform us of whether we need to pass additional arguments, such as </a:t>
            </a:r>
            <a:r>
              <a:rPr lang="en-US" b="0" i="0" dirty="0" err="1">
                <a:solidFill>
                  <a:srgbClr val="6D737D"/>
                </a:solidFill>
                <a:effectLst/>
                <a:latin typeface="walsheim"/>
              </a:rPr>
              <a:t>sep</a:t>
            </a:r>
            <a:r>
              <a:rPr lang="en-US" b="0" i="0" dirty="0">
                <a:solidFill>
                  <a:srgbClr val="6D737D"/>
                </a:solidFill>
                <a:effectLst/>
                <a:latin typeface="walsheim"/>
              </a:rPr>
              <a:t> to specify the delimiter or names to provide the column names ourselves in the absence of a header row in the file.</a:t>
            </a:r>
          </a:p>
          <a:p>
            <a:pPr algn="l"/>
            <a:r>
              <a:rPr lang="en-US" b="0" i="0" dirty="0">
                <a:solidFill>
                  <a:srgbClr val="6D737D"/>
                </a:solidFill>
                <a:effectLst/>
                <a:latin typeface="walsheim"/>
              </a:rPr>
              <a:t>Important note</a:t>
            </a:r>
          </a:p>
          <a:p>
            <a:pPr algn="l"/>
            <a:r>
              <a:rPr lang="en-US" b="1" i="0" dirty="0">
                <a:solidFill>
                  <a:srgbClr val="6D737D"/>
                </a:solidFill>
                <a:effectLst/>
                <a:latin typeface="walsheim"/>
              </a:rPr>
              <a:t>Windows users</a:t>
            </a:r>
            <a:r>
              <a:rPr lang="en-US" b="0" i="0" dirty="0">
                <a:solidFill>
                  <a:srgbClr val="6D737D"/>
                </a:solidFill>
                <a:effectLst/>
                <a:latin typeface="walsheim"/>
              </a:rPr>
              <a:t>: Depending on your setup, the commands in the next few code blocks may not work. The notebook contains alternatives if you encounter issues.</a:t>
            </a:r>
          </a:p>
          <a:p>
            <a:pPr algn="l"/>
            <a:r>
              <a:rPr lang="en-US" b="0" i="0" dirty="0">
                <a:solidFill>
                  <a:srgbClr val="6D737D"/>
                </a:solidFill>
                <a:effectLst/>
                <a:latin typeface="walsheim"/>
              </a:rPr>
              <a:t>We can perform our due diligence directly in our Jupyter Notebook thanks to </a:t>
            </a:r>
            <a:r>
              <a:rPr lang="en-US" b="0" i="0" dirty="0" err="1">
                <a:solidFill>
                  <a:srgbClr val="6D737D"/>
                </a:solidFill>
                <a:effectLst/>
                <a:latin typeface="walsheim"/>
              </a:rPr>
              <a:t>IPython</a:t>
            </a:r>
            <a:r>
              <a:rPr lang="en-US" b="0" i="0" dirty="0">
                <a:solidFill>
                  <a:srgbClr val="6D737D"/>
                </a:solidFill>
                <a:effectLst/>
                <a:latin typeface="walsheim"/>
              </a:rPr>
              <a:t>, provided we prefix our commands with ! to indicate they are to be run as shell commands. First, we should check how big the file is, both in terms of lines and in terms of bytes.</a:t>
            </a:r>
          </a:p>
          <a:p>
            <a:pPr marL="158750" indent="0">
              <a:buNone/>
            </a:pPr>
            <a:endParaRPr dirty="0">
              <a:uFillTx/>
            </a:endParaRPr>
          </a:p>
        </p:txBody>
      </p:sp>
    </p:spTree>
    <p:extLst>
      <p:ext uri="{BB962C8B-B14F-4D97-AF65-F5344CB8AC3E}">
        <p14:creationId xmlns:p14="http://schemas.microsoft.com/office/powerpoint/2010/main" val="353278604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endParaRPr dirty="0">
              <a:uFillTx/>
            </a:endParaRPr>
          </a:p>
        </p:txBody>
      </p:sp>
    </p:spTree>
    <p:extLst>
      <p:ext uri="{BB962C8B-B14F-4D97-AF65-F5344CB8AC3E}">
        <p14:creationId xmlns:p14="http://schemas.microsoft.com/office/powerpoint/2010/main" val="25355860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endParaRPr dirty="0">
              <a:uFillTx/>
            </a:endParaRPr>
          </a:p>
        </p:txBody>
      </p:sp>
    </p:spTree>
    <p:extLst>
      <p:ext uri="{BB962C8B-B14F-4D97-AF65-F5344CB8AC3E}">
        <p14:creationId xmlns:p14="http://schemas.microsoft.com/office/powerpoint/2010/main" val="204391012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endParaRPr dirty="0">
              <a:uFillTx/>
            </a:endParaRPr>
          </a:p>
        </p:txBody>
      </p:sp>
    </p:spTree>
    <p:extLst>
      <p:ext uri="{BB962C8B-B14F-4D97-AF65-F5344CB8AC3E}">
        <p14:creationId xmlns:p14="http://schemas.microsoft.com/office/powerpoint/2010/main" val="301845167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endParaRPr dirty="0">
              <a:uFillTx/>
            </a:endParaRPr>
          </a:p>
        </p:txBody>
      </p:sp>
    </p:spTree>
    <p:extLst>
      <p:ext uri="{BB962C8B-B14F-4D97-AF65-F5344CB8AC3E}">
        <p14:creationId xmlns:p14="http://schemas.microsoft.com/office/powerpoint/2010/main" val="144138021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lnSpcReduction="10000"/>
          </a:bodyPr>
          <a:lstStyle/>
          <a:p>
            <a:pPr marL="158750" indent="0">
              <a:buNone/>
            </a:pPr>
            <a:r>
              <a:rPr lang="en-US" sz="1100" dirty="0"/>
              <a:t>We will use the head utility and specify the number of rows with the -n flag. This tells us that the first row contains the headers for the data and that the data is delimited with commas (just because the file has the .csv extension does not mean it is comma-delimited)</a:t>
            </a:r>
          </a:p>
          <a:p>
            <a:pPr marL="158750" indent="0">
              <a:buNone/>
            </a:pPr>
            <a:endParaRPr lang="en-US" sz="1100" dirty="0">
              <a:uFillTx/>
            </a:endParaRPr>
          </a:p>
          <a:p>
            <a:pPr marL="158750" indent="0">
              <a:buNone/>
            </a:pPr>
            <a:endParaRPr lang="en-US" sz="1100" dirty="0">
              <a:uFillTx/>
            </a:endParaRPr>
          </a:p>
          <a:p>
            <a:pPr marL="158750" indent="0">
              <a:buNone/>
            </a:pPr>
            <a:endParaRPr lang="en-US" sz="1100" dirty="0">
              <a:uFillTx/>
            </a:endParaRPr>
          </a:p>
          <a:p>
            <a:pPr marL="158750" indent="0">
              <a:buNone/>
            </a:pPr>
            <a:endParaRPr lang="en-US" sz="1100" dirty="0">
              <a:uFillTx/>
            </a:endParaRPr>
          </a:p>
          <a:p>
            <a:pPr marL="158750" indent="0">
              <a:buNone/>
            </a:pPr>
            <a:endParaRPr lang="en-US" sz="1100" dirty="0">
              <a:uFillTx/>
            </a:endParaRPr>
          </a:p>
          <a:p>
            <a:pPr marL="158750" indent="0">
              <a:buNone/>
            </a:pPr>
            <a:endParaRPr lang="en-US" sz="1100" dirty="0">
              <a:uFillTx/>
            </a:endParaRPr>
          </a:p>
          <a:p>
            <a:pPr algn="l"/>
            <a:r>
              <a:rPr lang="en-US" b="0" i="0" dirty="0">
                <a:solidFill>
                  <a:srgbClr val="6D737D"/>
                </a:solidFill>
                <a:effectLst/>
                <a:latin typeface="walsheim"/>
              </a:rPr>
              <a:t>Note that we should also check the bottom rows to make sure there is no extraneous data that we will need to ignore by using the tail utility. This file is fine, so the result won't be reproduced here; however, the notebook contains the result.</a:t>
            </a:r>
          </a:p>
          <a:p>
            <a:pPr algn="l"/>
            <a:r>
              <a:rPr lang="en-US" b="0" i="0" dirty="0">
                <a:solidFill>
                  <a:srgbClr val="6D737D"/>
                </a:solidFill>
                <a:effectLst/>
                <a:latin typeface="walsheim"/>
              </a:rPr>
              <a:t>Lastly, we may be interested in seeing the column count in our data. While we could just count the fields in the first row of the result of head, we have the option of using the awk utility (for pattern scanning and processing) to count our columns. The -F flag allows us to specify the delimiter (a comma, in this case). Then, we specify what to do for each record in the file. We choose to print NF, which is a predefined variable whose value is the number of fields in the current record. Here, we say exit immediately after the print so that we print the number of fields in the first row of the file; then, we stop. </a:t>
            </a:r>
          </a:p>
          <a:p>
            <a:pPr marL="158750" indent="0">
              <a:buNone/>
            </a:pPr>
            <a:endParaRPr dirty="0">
              <a:uFillTx/>
            </a:endParaRPr>
          </a:p>
        </p:txBody>
      </p:sp>
    </p:spTree>
    <p:extLst>
      <p:ext uri="{BB962C8B-B14F-4D97-AF65-F5344CB8AC3E}">
        <p14:creationId xmlns:p14="http://schemas.microsoft.com/office/powerpoint/2010/main" val="399480907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endParaRPr dirty="0">
              <a:uFillTx/>
            </a:endParaRPr>
          </a:p>
        </p:txBody>
      </p:sp>
    </p:spTree>
    <p:extLst>
      <p:ext uri="{BB962C8B-B14F-4D97-AF65-F5344CB8AC3E}">
        <p14:creationId xmlns:p14="http://schemas.microsoft.com/office/powerpoint/2010/main" val="264035229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6D737D"/>
                </a:solidFill>
                <a:effectLst/>
                <a:latin typeface="walsheim"/>
              </a:rPr>
              <a:t>Important note</a:t>
            </a:r>
          </a:p>
          <a:p>
            <a:pPr algn="l"/>
            <a:r>
              <a:rPr lang="en-US" b="0" i="0" dirty="0">
                <a:solidFill>
                  <a:srgbClr val="6D737D"/>
                </a:solidFill>
                <a:effectLst/>
                <a:latin typeface="walsheim"/>
              </a:rPr>
              <a:t>The ability to run shell commands directly from our Jupyter Notebook dramatically streamlines our workflow. However, if we don't have past experience with the command line, it may be complicated to learn these commands initially. </a:t>
            </a:r>
            <a:r>
              <a:rPr lang="en-US" b="0" i="0" dirty="0" err="1">
                <a:solidFill>
                  <a:srgbClr val="6D737D"/>
                </a:solidFill>
                <a:effectLst/>
                <a:latin typeface="walsheim"/>
              </a:rPr>
              <a:t>IPython</a:t>
            </a:r>
            <a:r>
              <a:rPr lang="en-US" b="0" i="0" dirty="0">
                <a:solidFill>
                  <a:srgbClr val="6D737D"/>
                </a:solidFill>
                <a:effectLst/>
                <a:latin typeface="walsheim"/>
              </a:rPr>
              <a:t> has some helpful information on running shell commands in their documentation at </a:t>
            </a:r>
            <a:r>
              <a:rPr lang="en-US" b="0" i="0" u="none" strike="noStrike" dirty="0">
                <a:solidFill>
                  <a:srgbClr val="4AC5E3"/>
                </a:solidFill>
                <a:effectLst/>
                <a:latin typeface="walsheim"/>
                <a:hlinkClick r:id="rId3"/>
              </a:rPr>
              <a:t>https://ipython.readthedocs.io/en/stable/interactive/reference.html#system-shell-access</a:t>
            </a:r>
            <a:r>
              <a:rPr lang="en-US" b="0" i="0" dirty="0">
                <a:solidFill>
                  <a:srgbClr val="6D737D"/>
                </a:solidFill>
                <a:effectLst/>
                <a:latin typeface="walsheim"/>
              </a:rPr>
              <a:t>.</a:t>
            </a:r>
          </a:p>
          <a:p>
            <a:pPr marL="158750" indent="0">
              <a:buNone/>
            </a:pPr>
            <a:endParaRPr dirty="0">
              <a:uFillTx/>
            </a:endParaRPr>
          </a:p>
        </p:txBody>
      </p:sp>
    </p:spTree>
    <p:extLst>
      <p:ext uri="{BB962C8B-B14F-4D97-AF65-F5344CB8AC3E}">
        <p14:creationId xmlns:p14="http://schemas.microsoft.com/office/powerpoint/2010/main" val="295942821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endParaRPr dirty="0">
              <a:uFillTx/>
            </a:endParaRPr>
          </a:p>
        </p:txBody>
      </p:sp>
    </p:spTree>
    <p:extLst>
      <p:ext uri="{BB962C8B-B14F-4D97-AF65-F5344CB8AC3E}">
        <p14:creationId xmlns:p14="http://schemas.microsoft.com/office/powerpoint/2010/main" val="109647303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endParaRPr dirty="0">
              <a:uFillTx/>
            </a:endParaRPr>
          </a:p>
        </p:txBody>
      </p:sp>
    </p:spTree>
    <p:extLst>
      <p:ext uri="{BB962C8B-B14F-4D97-AF65-F5344CB8AC3E}">
        <p14:creationId xmlns:p14="http://schemas.microsoft.com/office/powerpoint/2010/main" val="152013538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6D737D"/>
                </a:solidFill>
                <a:effectLst/>
                <a:latin typeface="walsheim"/>
              </a:rPr>
              <a:t>Throughout this course, we will be working with CSV files; however, note that we can use the </a:t>
            </a:r>
            <a:r>
              <a:rPr lang="en-US" b="0" i="0" dirty="0" err="1">
                <a:solidFill>
                  <a:srgbClr val="6D737D"/>
                </a:solidFill>
                <a:effectLst/>
                <a:latin typeface="walsheim"/>
              </a:rPr>
              <a:t>read_excel</a:t>
            </a:r>
            <a:r>
              <a:rPr lang="en-US" b="0" i="0" dirty="0">
                <a:solidFill>
                  <a:srgbClr val="6D737D"/>
                </a:solidFill>
                <a:effectLst/>
                <a:latin typeface="walsheim"/>
              </a:rPr>
              <a:t>() function to read in Excel files, the </a:t>
            </a:r>
            <a:r>
              <a:rPr lang="en-US" b="0" i="0" dirty="0" err="1">
                <a:solidFill>
                  <a:srgbClr val="6D737D"/>
                </a:solidFill>
                <a:effectLst/>
                <a:latin typeface="walsheim"/>
              </a:rPr>
              <a:t>read_json</a:t>
            </a:r>
            <a:r>
              <a:rPr lang="en-US" b="0" i="0" dirty="0">
                <a:solidFill>
                  <a:srgbClr val="6D737D"/>
                </a:solidFill>
                <a:effectLst/>
                <a:latin typeface="walsheim"/>
              </a:rPr>
              <a:t>() function for </a:t>
            </a:r>
            <a:r>
              <a:rPr lang="en-US" b="1" i="0" dirty="0">
                <a:solidFill>
                  <a:srgbClr val="6D737D"/>
                </a:solidFill>
                <a:effectLst/>
                <a:latin typeface="walsheim"/>
              </a:rPr>
              <a:t>JSON</a:t>
            </a:r>
            <a:r>
              <a:rPr lang="en-US" b="0" i="0" dirty="0">
                <a:solidFill>
                  <a:srgbClr val="6D737D"/>
                </a:solidFill>
                <a:effectLst/>
                <a:latin typeface="walsheim"/>
              </a:rPr>
              <a:t> (</a:t>
            </a:r>
            <a:r>
              <a:rPr lang="en-US" b="1" i="0" dirty="0">
                <a:solidFill>
                  <a:srgbClr val="6D737D"/>
                </a:solidFill>
                <a:effectLst/>
                <a:latin typeface="walsheim"/>
              </a:rPr>
              <a:t>JavaScript Object Notation</a:t>
            </a:r>
            <a:r>
              <a:rPr lang="en-US" b="0" i="0" dirty="0">
                <a:solidFill>
                  <a:srgbClr val="6D737D"/>
                </a:solidFill>
                <a:effectLst/>
                <a:latin typeface="walsheim"/>
              </a:rPr>
              <a:t>) files, and for other delimited files, such as tab (\t), we can use the </a:t>
            </a:r>
            <a:r>
              <a:rPr lang="en-US" b="0" i="0" dirty="0" err="1">
                <a:solidFill>
                  <a:srgbClr val="6D737D"/>
                </a:solidFill>
                <a:effectLst/>
                <a:latin typeface="walsheim"/>
              </a:rPr>
              <a:t>read_csv</a:t>
            </a:r>
            <a:r>
              <a:rPr lang="en-US" b="0" i="0" dirty="0">
                <a:solidFill>
                  <a:srgbClr val="6D737D"/>
                </a:solidFill>
                <a:effectLst/>
                <a:latin typeface="walsheim"/>
              </a:rPr>
              <a:t>() function with the </a:t>
            </a:r>
            <a:r>
              <a:rPr lang="en-US" b="0" i="0" dirty="0" err="1">
                <a:solidFill>
                  <a:srgbClr val="6D737D"/>
                </a:solidFill>
                <a:effectLst/>
                <a:latin typeface="walsheim"/>
              </a:rPr>
              <a:t>sep</a:t>
            </a:r>
            <a:r>
              <a:rPr lang="en-US" b="0" i="0" dirty="0">
                <a:solidFill>
                  <a:srgbClr val="6D737D"/>
                </a:solidFill>
                <a:effectLst/>
                <a:latin typeface="walsheim"/>
              </a:rPr>
              <a:t> argument equal to the delimiter.</a:t>
            </a:r>
          </a:p>
          <a:p>
            <a:pPr algn="l"/>
            <a:r>
              <a:rPr lang="en-US" b="0" i="0" dirty="0">
                <a:solidFill>
                  <a:srgbClr val="6D737D"/>
                </a:solidFill>
                <a:effectLst/>
                <a:latin typeface="walsheim"/>
              </a:rPr>
              <a:t>It would be remiss if we didn't also learn how to save our </a:t>
            </a:r>
            <a:r>
              <a:rPr lang="en-US" b="0" i="0" dirty="0" err="1">
                <a:solidFill>
                  <a:srgbClr val="6D737D"/>
                </a:solidFill>
                <a:effectLst/>
                <a:latin typeface="walsheim"/>
              </a:rPr>
              <a:t>dataframe</a:t>
            </a:r>
            <a:r>
              <a:rPr lang="en-US" b="0" i="0" dirty="0">
                <a:solidFill>
                  <a:srgbClr val="6D737D"/>
                </a:solidFill>
                <a:effectLst/>
                <a:latin typeface="walsheim"/>
              </a:rPr>
              <a:t> to a file so that we can share it with others. To write our </a:t>
            </a:r>
            <a:r>
              <a:rPr lang="en-US" b="0" i="0" dirty="0" err="1">
                <a:solidFill>
                  <a:srgbClr val="6D737D"/>
                </a:solidFill>
                <a:effectLst/>
                <a:latin typeface="walsheim"/>
              </a:rPr>
              <a:t>dataframe</a:t>
            </a:r>
            <a:r>
              <a:rPr lang="en-US" b="0" i="0" dirty="0">
                <a:solidFill>
                  <a:srgbClr val="6D737D"/>
                </a:solidFill>
                <a:effectLst/>
                <a:latin typeface="walsheim"/>
              </a:rPr>
              <a:t> to a CSV file, we call its </a:t>
            </a:r>
            <a:r>
              <a:rPr lang="en-US" b="0" i="0" dirty="0" err="1">
                <a:solidFill>
                  <a:srgbClr val="6D737D"/>
                </a:solidFill>
                <a:effectLst/>
                <a:latin typeface="walsheim"/>
              </a:rPr>
              <a:t>to_csv</a:t>
            </a:r>
            <a:r>
              <a:rPr lang="en-US" b="0" i="0" dirty="0">
                <a:solidFill>
                  <a:srgbClr val="6D737D"/>
                </a:solidFill>
                <a:effectLst/>
                <a:latin typeface="walsheim"/>
              </a:rPr>
              <a:t>() method. We have to be careful here; if our </a:t>
            </a:r>
            <a:r>
              <a:rPr lang="en-US" b="0" i="0" dirty="0" err="1">
                <a:solidFill>
                  <a:srgbClr val="6D737D"/>
                </a:solidFill>
                <a:effectLst/>
                <a:latin typeface="walsheim"/>
              </a:rPr>
              <a:t>dataframe's</a:t>
            </a:r>
            <a:r>
              <a:rPr lang="en-US" b="0" i="0" dirty="0">
                <a:solidFill>
                  <a:srgbClr val="6D737D"/>
                </a:solidFill>
                <a:effectLst/>
                <a:latin typeface="walsheim"/>
              </a:rPr>
              <a:t> index is just row numbers, we probably don't want to write that to our file (it will have no meaning to the consumers of the data), but it is the default.</a:t>
            </a:r>
          </a:p>
          <a:p>
            <a:pPr marL="158750" indent="0">
              <a:buNone/>
            </a:pPr>
            <a:endParaRPr b="1" dirty="0">
              <a:uFillTx/>
            </a:endParaRPr>
          </a:p>
        </p:txBody>
      </p:sp>
    </p:spTree>
    <p:extLst>
      <p:ext uri="{BB962C8B-B14F-4D97-AF65-F5344CB8AC3E}">
        <p14:creationId xmlns:p14="http://schemas.microsoft.com/office/powerpoint/2010/main" val="162455562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6D737D"/>
                </a:solidFill>
                <a:effectLst/>
                <a:latin typeface="walsheim"/>
              </a:rPr>
              <a:t>As with reading from files, Series and DataFrame objects have methods to write data to Excel (</a:t>
            </a:r>
            <a:r>
              <a:rPr lang="en-US" b="0" i="0" dirty="0" err="1">
                <a:solidFill>
                  <a:srgbClr val="6D737D"/>
                </a:solidFill>
                <a:effectLst/>
                <a:latin typeface="walsheim"/>
              </a:rPr>
              <a:t>to_excel</a:t>
            </a:r>
            <a:r>
              <a:rPr lang="en-US" b="0" i="0" dirty="0">
                <a:solidFill>
                  <a:srgbClr val="6D737D"/>
                </a:solidFill>
                <a:effectLst/>
                <a:latin typeface="walsheim"/>
              </a:rPr>
              <a:t>()) and JSON files (</a:t>
            </a:r>
            <a:r>
              <a:rPr lang="en-US" b="0" i="0" dirty="0" err="1">
                <a:solidFill>
                  <a:srgbClr val="6D737D"/>
                </a:solidFill>
                <a:effectLst/>
                <a:latin typeface="walsheim"/>
              </a:rPr>
              <a:t>to_json</a:t>
            </a:r>
            <a:r>
              <a:rPr lang="en-US" b="0" i="0" dirty="0">
                <a:solidFill>
                  <a:srgbClr val="6D737D"/>
                </a:solidFill>
                <a:effectLst/>
                <a:latin typeface="walsheim"/>
              </a:rPr>
              <a:t>()). Note that, while we use functions from pandas to read our data in, we must use methods to write our data; the reading functions create the pandas objects that we want to work with, but the writing methods are actions that we take using the pandas object.</a:t>
            </a:r>
          </a:p>
          <a:p>
            <a:pPr algn="l"/>
            <a:endParaRPr lang="en-US" b="0" i="0" dirty="0">
              <a:solidFill>
                <a:srgbClr val="6D737D"/>
              </a:solidFill>
              <a:effectLst/>
              <a:latin typeface="walsheim"/>
            </a:endParaRPr>
          </a:p>
          <a:p>
            <a:pPr algn="l"/>
            <a:r>
              <a:rPr lang="en-US" b="0" i="0" dirty="0">
                <a:solidFill>
                  <a:srgbClr val="6D737D"/>
                </a:solidFill>
                <a:effectLst/>
                <a:latin typeface="walsheim"/>
              </a:rPr>
              <a:t>Pandas provides us with capabilities to read and write from many other data sources, including databases, which we will discuss next; pickle files (containing serialized Python objects—see the </a:t>
            </a:r>
            <a:r>
              <a:rPr lang="en-US" b="0" i="1" dirty="0">
                <a:solidFill>
                  <a:srgbClr val="6D737D"/>
                </a:solidFill>
                <a:effectLst/>
                <a:latin typeface="walsheim"/>
              </a:rPr>
              <a:t>Further reading</a:t>
            </a:r>
            <a:r>
              <a:rPr lang="en-US" b="0" i="0" dirty="0">
                <a:solidFill>
                  <a:srgbClr val="6D737D"/>
                </a:solidFill>
                <a:effectLst/>
                <a:latin typeface="walsheim"/>
              </a:rPr>
              <a:t> section for more information); and HTML pages. Be sure to check out the following resource in the pandas documentation for the full list of capabilities: </a:t>
            </a:r>
            <a:r>
              <a:rPr lang="en-US" b="0" i="0" u="none" strike="noStrike" dirty="0">
                <a:solidFill>
                  <a:srgbClr val="4AC5E3"/>
                </a:solidFill>
                <a:effectLst/>
                <a:latin typeface="walsheim"/>
                <a:hlinkClick r:id="rId3"/>
              </a:rPr>
              <a:t>https://pandas.pydata.org/pandas-docs/stable/user_guide/io.html</a:t>
            </a:r>
            <a:r>
              <a:rPr lang="en-US" b="0" i="0" dirty="0">
                <a:solidFill>
                  <a:srgbClr val="6D737D"/>
                </a:solidFill>
                <a:effectLst/>
                <a:latin typeface="walsheim"/>
              </a:rPr>
              <a:t>.</a:t>
            </a:r>
          </a:p>
          <a:p>
            <a:pPr marL="158750" indent="0">
              <a:buNone/>
            </a:pPr>
            <a:endParaRPr b="1" dirty="0">
              <a:uFillTx/>
            </a:endParaRPr>
          </a:p>
        </p:txBody>
      </p:sp>
    </p:spTree>
    <p:extLst>
      <p:ext uri="{BB962C8B-B14F-4D97-AF65-F5344CB8AC3E}">
        <p14:creationId xmlns:p14="http://schemas.microsoft.com/office/powerpoint/2010/main" val="333584070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sz="1100" dirty="0"/>
              <a:t>So far, we've examined the structure of the DataFrame object we created from the earthquake data, but we don't know anything about the data other than what a couple of rows look like. </a:t>
            </a:r>
            <a:endParaRPr dirty="0">
              <a:uFillTx/>
            </a:endParaRPr>
          </a:p>
        </p:txBody>
      </p:sp>
    </p:spTree>
    <p:extLst>
      <p:ext uri="{BB962C8B-B14F-4D97-AF65-F5344CB8AC3E}">
        <p14:creationId xmlns:p14="http://schemas.microsoft.com/office/powerpoint/2010/main" val="20517383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6D737D"/>
                </a:solidFill>
                <a:effectLst/>
                <a:latin typeface="walsheim"/>
              </a:rPr>
              <a:t>Each of the entries in the array is a row from the CSV file. NumPy arrays contain a single data type (unlike lists, which allow mixed types); this allows for fast, vectorized operations. When we read in the data, we got an array of </a:t>
            </a:r>
            <a:r>
              <a:rPr lang="en-US" b="0" i="0" dirty="0" err="1">
                <a:solidFill>
                  <a:srgbClr val="6D737D"/>
                </a:solidFill>
                <a:effectLst/>
                <a:latin typeface="walsheim"/>
              </a:rPr>
              <a:t>numpy.void</a:t>
            </a:r>
            <a:r>
              <a:rPr lang="en-US" b="0" i="0" dirty="0">
                <a:solidFill>
                  <a:srgbClr val="6D737D"/>
                </a:solidFill>
                <a:effectLst/>
                <a:latin typeface="walsheim"/>
              </a:rPr>
              <a:t> objects, which are used to store flexible types. This is because NumPy had to store several different data types per row: four strings, a float, and an integer. Unfortunately, this means that we can't take advantage of the performance improvements NumPy provides for single data type objects.</a:t>
            </a:r>
          </a:p>
          <a:p>
            <a:pPr algn="l"/>
            <a:r>
              <a:rPr lang="en-US" b="0" i="0" dirty="0">
                <a:solidFill>
                  <a:srgbClr val="6D737D"/>
                </a:solidFill>
                <a:effectLst/>
                <a:latin typeface="walsheim"/>
              </a:rPr>
              <a:t>Say we want to find the maximum magnitude—we can use a </a:t>
            </a:r>
            <a:r>
              <a:rPr lang="en-US" b="1" i="0" dirty="0">
                <a:solidFill>
                  <a:srgbClr val="6D737D"/>
                </a:solidFill>
                <a:effectLst/>
                <a:latin typeface="walsheim"/>
              </a:rPr>
              <a:t>list comprehension</a:t>
            </a:r>
            <a:r>
              <a:rPr lang="en-US" b="0" i="0" dirty="0">
                <a:solidFill>
                  <a:srgbClr val="6D737D"/>
                </a:solidFill>
                <a:effectLst/>
                <a:latin typeface="walsheim"/>
              </a:rPr>
              <a:t> (</a:t>
            </a:r>
            <a:r>
              <a:rPr lang="en-US" b="0" i="0" u="none" strike="noStrike" dirty="0">
                <a:solidFill>
                  <a:srgbClr val="4AC5E3"/>
                </a:solidFill>
                <a:effectLst/>
                <a:latin typeface="walsheim"/>
                <a:hlinkClick r:id="rId3"/>
              </a:rPr>
              <a:t>https://www.python.org/dev/peps/pep-0202/</a:t>
            </a:r>
            <a:r>
              <a:rPr lang="en-US" b="0" i="0" dirty="0">
                <a:solidFill>
                  <a:srgbClr val="6D737D"/>
                </a:solidFill>
                <a:effectLst/>
                <a:latin typeface="walsheim"/>
              </a:rPr>
              <a:t>) to select the third index of each row, which is represented as a </a:t>
            </a:r>
            <a:r>
              <a:rPr lang="en-US" b="0" i="0" dirty="0" err="1">
                <a:solidFill>
                  <a:srgbClr val="6D737D"/>
                </a:solidFill>
                <a:effectLst/>
                <a:latin typeface="walsheim"/>
              </a:rPr>
              <a:t>numpy.void</a:t>
            </a:r>
            <a:r>
              <a:rPr lang="en-US" b="0" i="0" dirty="0">
                <a:solidFill>
                  <a:srgbClr val="6D737D"/>
                </a:solidFill>
                <a:effectLst/>
                <a:latin typeface="walsheim"/>
              </a:rPr>
              <a:t> object. This makes a list, meaning that we can take the maximum using the max() function.</a:t>
            </a:r>
          </a:p>
          <a:p>
            <a:pPr marL="158750" indent="0">
              <a:buNone/>
            </a:pPr>
            <a:endParaRPr dirty="0">
              <a:uFillTx/>
            </a:endParaRPr>
          </a:p>
        </p:txBody>
      </p:sp>
    </p:spTree>
    <p:extLst>
      <p:ext uri="{BB962C8B-B14F-4D97-AF65-F5344CB8AC3E}">
        <p14:creationId xmlns:p14="http://schemas.microsoft.com/office/powerpoint/2010/main" val="59463513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6D737D"/>
                </a:solidFill>
                <a:effectLst/>
                <a:latin typeface="walsheim"/>
              </a:rPr>
              <a:t>Tip</a:t>
            </a:r>
          </a:p>
          <a:p>
            <a:pPr algn="l"/>
            <a:r>
              <a:rPr lang="en-US" b="0" i="0" dirty="0">
                <a:solidFill>
                  <a:srgbClr val="6D737D"/>
                </a:solidFill>
                <a:effectLst/>
                <a:latin typeface="walsheim"/>
              </a:rPr>
              <a:t>If we want different percentiles, we can pass them in with the percentiles argument. For example, if we wanted only the 5th and 95th percentiles, we would run </a:t>
            </a:r>
            <a:r>
              <a:rPr lang="en-US" b="0" i="0" dirty="0" err="1">
                <a:solidFill>
                  <a:srgbClr val="6D737D"/>
                </a:solidFill>
                <a:effectLst/>
                <a:latin typeface="walsheim"/>
              </a:rPr>
              <a:t>df.describe</a:t>
            </a:r>
            <a:r>
              <a:rPr lang="en-US" b="0" i="0" dirty="0">
                <a:solidFill>
                  <a:srgbClr val="6D737D"/>
                </a:solidFill>
                <a:effectLst/>
                <a:latin typeface="walsheim"/>
              </a:rPr>
              <a:t>(percentiles=[0.05, 0.95]). Note we will still get the 50th percentile back because that is the median.</a:t>
            </a:r>
          </a:p>
        </p:txBody>
      </p:sp>
    </p:spTree>
    <p:extLst>
      <p:ext uri="{BB962C8B-B14F-4D97-AF65-F5344CB8AC3E}">
        <p14:creationId xmlns:p14="http://schemas.microsoft.com/office/powerpoint/2010/main" val="120146439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endParaRPr lang="en-US" b="0" i="0" dirty="0">
              <a:solidFill>
                <a:srgbClr val="6D737D"/>
              </a:solidFill>
              <a:effectLst/>
              <a:latin typeface="walsheim"/>
            </a:endParaRPr>
          </a:p>
        </p:txBody>
      </p:sp>
    </p:spTree>
    <p:extLst>
      <p:ext uri="{BB962C8B-B14F-4D97-AF65-F5344CB8AC3E}">
        <p14:creationId xmlns:p14="http://schemas.microsoft.com/office/powerpoint/2010/main" val="356510238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6D737D"/>
                </a:solidFill>
                <a:effectLst/>
                <a:latin typeface="walsheim"/>
              </a:rPr>
              <a:t>Important note</a:t>
            </a:r>
          </a:p>
          <a:p>
            <a:pPr algn="l"/>
            <a:r>
              <a:rPr lang="en-US" b="0" i="0" dirty="0">
                <a:solidFill>
                  <a:srgbClr val="6D737D"/>
                </a:solidFill>
                <a:effectLst/>
                <a:latin typeface="walsheim"/>
              </a:rPr>
              <a:t>The describe() method only gives us summary statistics for non-null values. This means that, if we had 100 rows and half of our data was null, then the average would be calculated as the sum of the 50 non-null rows divided by 50.</a:t>
            </a:r>
          </a:p>
          <a:p>
            <a:pPr algn="l"/>
            <a:r>
              <a:rPr lang="en-US" b="0" i="0" dirty="0">
                <a:solidFill>
                  <a:srgbClr val="6D737D"/>
                </a:solidFill>
                <a:effectLst/>
                <a:latin typeface="walsheim"/>
              </a:rPr>
              <a:t>It is easy to get a snapshot of our data using the describe() method, but sometimes, we just want a particular statistic, either for a specific column or for all the columns. </a:t>
            </a:r>
          </a:p>
          <a:p>
            <a:pPr algn="l"/>
            <a:endParaRPr lang="en-US" b="0" i="0" dirty="0">
              <a:solidFill>
                <a:srgbClr val="6D737D"/>
              </a:solidFill>
              <a:effectLst/>
              <a:latin typeface="walsheim"/>
            </a:endParaRPr>
          </a:p>
        </p:txBody>
      </p:sp>
    </p:spTree>
    <p:extLst>
      <p:ext uri="{BB962C8B-B14F-4D97-AF65-F5344CB8AC3E}">
        <p14:creationId xmlns:p14="http://schemas.microsoft.com/office/powerpoint/2010/main" val="71579330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6D737D"/>
                </a:solidFill>
                <a:effectLst/>
                <a:latin typeface="walsheim"/>
              </a:rPr>
              <a:t>Tip</a:t>
            </a:r>
          </a:p>
          <a:p>
            <a:pPr algn="l"/>
            <a:r>
              <a:rPr lang="en-US" b="0" i="0" dirty="0">
                <a:solidFill>
                  <a:srgbClr val="6D737D"/>
                </a:solidFill>
                <a:effectLst/>
                <a:latin typeface="walsheim"/>
              </a:rPr>
              <a:t>Python makes it easy to count how many times something is True. Under the hood, True evaluates to 1 and False evaluates to 0. Therefore, we can run the sum() method on a series of Booleans and get the count of True outputs.</a:t>
            </a:r>
          </a:p>
          <a:p>
            <a:pPr algn="l"/>
            <a:endParaRPr lang="en-US" b="0" i="0" dirty="0">
              <a:solidFill>
                <a:srgbClr val="6D737D"/>
              </a:solidFill>
              <a:effectLst/>
              <a:latin typeface="walsheim"/>
            </a:endParaRPr>
          </a:p>
        </p:txBody>
      </p:sp>
    </p:spTree>
    <p:extLst>
      <p:ext uri="{BB962C8B-B14F-4D97-AF65-F5344CB8AC3E}">
        <p14:creationId xmlns:p14="http://schemas.microsoft.com/office/powerpoint/2010/main" val="130148898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6D737D"/>
                </a:solidFill>
                <a:effectLst/>
                <a:latin typeface="walsheim"/>
              </a:rPr>
              <a:t>Consulting the USGS API documentation for the </a:t>
            </a:r>
            <a:r>
              <a:rPr lang="en-US" dirty="0"/>
              <a:t>alert</a:t>
            </a:r>
            <a:r>
              <a:rPr lang="en-US" b="0" i="0" dirty="0">
                <a:solidFill>
                  <a:srgbClr val="6D737D"/>
                </a:solidFill>
                <a:effectLst/>
                <a:latin typeface="walsheim"/>
              </a:rPr>
              <a:t> field (which can be found at </a:t>
            </a:r>
            <a:r>
              <a:rPr lang="en-US" b="0" i="0" u="none" strike="noStrike" dirty="0">
                <a:solidFill>
                  <a:srgbClr val="4AC5E3"/>
                </a:solidFill>
                <a:effectLst/>
                <a:latin typeface="walsheim"/>
                <a:hlinkClick r:id="rId3"/>
              </a:rPr>
              <a:t>https://earthquake.usgs.gov/data/comcat/data-eventterms.php#alert</a:t>
            </a:r>
            <a:r>
              <a:rPr lang="en-US" b="0" i="0" dirty="0">
                <a:solidFill>
                  <a:srgbClr val="6D737D"/>
                </a:solidFill>
                <a:effectLst/>
                <a:latin typeface="walsheim"/>
              </a:rPr>
              <a:t>) tells us that it can be </a:t>
            </a:r>
            <a:r>
              <a:rPr lang="en-US" dirty="0"/>
              <a:t>'green'</a:t>
            </a:r>
            <a:r>
              <a:rPr lang="en-US" b="0" i="0" dirty="0">
                <a:solidFill>
                  <a:srgbClr val="6D737D"/>
                </a:solidFill>
                <a:effectLst/>
                <a:latin typeface="walsheim"/>
              </a:rPr>
              <a:t>, </a:t>
            </a:r>
            <a:r>
              <a:rPr lang="en-US" dirty="0"/>
              <a:t>'yellow'</a:t>
            </a:r>
            <a:r>
              <a:rPr lang="en-US" b="0" i="0" dirty="0">
                <a:solidFill>
                  <a:srgbClr val="6D737D"/>
                </a:solidFill>
                <a:effectLst/>
                <a:latin typeface="walsheim"/>
              </a:rPr>
              <a:t>, </a:t>
            </a:r>
            <a:r>
              <a:rPr lang="en-US" dirty="0"/>
              <a:t>'orange'</a:t>
            </a:r>
            <a:r>
              <a:rPr lang="en-US" b="0" i="0" dirty="0">
                <a:solidFill>
                  <a:srgbClr val="6D737D"/>
                </a:solidFill>
                <a:effectLst/>
                <a:latin typeface="walsheim"/>
              </a:rPr>
              <a:t>, or </a:t>
            </a:r>
            <a:r>
              <a:rPr lang="en-US" dirty="0"/>
              <a:t>'red'</a:t>
            </a:r>
            <a:r>
              <a:rPr lang="en-US" b="0" i="0" dirty="0">
                <a:solidFill>
                  <a:srgbClr val="6D737D"/>
                </a:solidFill>
                <a:effectLst/>
                <a:latin typeface="walsheim"/>
              </a:rPr>
              <a:t> (when populated), and that it is the alert level from the </a:t>
            </a:r>
            <a:r>
              <a:rPr lang="en-US" b="1" i="0" dirty="0">
                <a:solidFill>
                  <a:srgbClr val="6D737D"/>
                </a:solidFill>
                <a:effectLst/>
                <a:latin typeface="walsheim"/>
              </a:rPr>
              <a:t>Prompt Assessment of Global Earthquakes for Response</a:t>
            </a:r>
            <a:r>
              <a:rPr lang="en-US" b="0" i="0" dirty="0">
                <a:solidFill>
                  <a:srgbClr val="6D737D"/>
                </a:solidFill>
                <a:effectLst/>
                <a:latin typeface="walsheim"/>
              </a:rPr>
              <a:t> (</a:t>
            </a:r>
            <a:r>
              <a:rPr lang="en-US" b="1" i="0" dirty="0">
                <a:solidFill>
                  <a:srgbClr val="6D737D"/>
                </a:solidFill>
                <a:effectLst/>
                <a:latin typeface="walsheim"/>
              </a:rPr>
              <a:t>PAGER</a:t>
            </a:r>
            <a:r>
              <a:rPr lang="en-US" b="0" i="0" dirty="0">
                <a:solidFill>
                  <a:srgbClr val="6D737D"/>
                </a:solidFill>
                <a:effectLst/>
                <a:latin typeface="walsheim"/>
              </a:rPr>
              <a:t>) earthquake impact scale. According to the USGS (</a:t>
            </a:r>
            <a:r>
              <a:rPr lang="en-US" b="0" i="0" u="none" strike="noStrike" dirty="0">
                <a:solidFill>
                  <a:srgbClr val="4AC5E3"/>
                </a:solidFill>
                <a:effectLst/>
                <a:latin typeface="walsheim"/>
                <a:hlinkClick r:id="rId4"/>
              </a:rPr>
              <a:t>https://earthquake.usgs.gov/data/pager/</a:t>
            </a:r>
            <a:r>
              <a:rPr lang="en-US" b="0" i="0" dirty="0">
                <a:solidFill>
                  <a:srgbClr val="6D737D"/>
                </a:solidFill>
                <a:effectLst/>
                <a:latin typeface="walsheim"/>
              </a:rPr>
              <a:t>), "</a:t>
            </a:r>
            <a:r>
              <a:rPr lang="en-US" b="0" i="1" dirty="0">
                <a:solidFill>
                  <a:srgbClr val="6D737D"/>
                </a:solidFill>
                <a:effectLst/>
                <a:latin typeface="walsheim"/>
              </a:rPr>
              <a:t>the PAGER system provides fatality and economic loss impact estimates following significant earthquakes worldwide</a:t>
            </a:r>
            <a:r>
              <a:rPr lang="en-US" b="0" i="0" dirty="0">
                <a:solidFill>
                  <a:srgbClr val="6D737D"/>
                </a:solidFill>
                <a:effectLst/>
                <a:latin typeface="walsheim"/>
              </a:rPr>
              <a:t>." From our initial inspection of the data, we know that the </a:t>
            </a:r>
            <a:r>
              <a:rPr lang="en-US" dirty="0"/>
              <a:t>alert</a:t>
            </a:r>
            <a:r>
              <a:rPr lang="en-US" b="0" i="0" dirty="0">
                <a:solidFill>
                  <a:srgbClr val="6D737D"/>
                </a:solidFill>
                <a:effectLst/>
                <a:latin typeface="walsheim"/>
              </a:rPr>
              <a:t> column is a string of two unique values and that the most common value is </a:t>
            </a:r>
            <a:r>
              <a:rPr lang="en-US" dirty="0"/>
              <a:t>'green'</a:t>
            </a:r>
            <a:r>
              <a:rPr lang="en-US" b="0" i="0" dirty="0">
                <a:solidFill>
                  <a:srgbClr val="6D737D"/>
                </a:solidFill>
                <a:effectLst/>
                <a:latin typeface="walsheim"/>
              </a:rPr>
              <a:t>, with many null values.</a:t>
            </a:r>
          </a:p>
        </p:txBody>
      </p:sp>
    </p:spTree>
    <p:extLst>
      <p:ext uri="{BB962C8B-B14F-4D97-AF65-F5344CB8AC3E}">
        <p14:creationId xmlns:p14="http://schemas.microsoft.com/office/powerpoint/2010/main" val="322499718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endParaRPr lang="en-US" b="0" i="0" dirty="0">
              <a:solidFill>
                <a:srgbClr val="6D737D"/>
              </a:solidFill>
              <a:effectLst/>
              <a:latin typeface="walsheim"/>
            </a:endParaRPr>
          </a:p>
        </p:txBody>
      </p:sp>
    </p:spTree>
    <p:extLst>
      <p:ext uri="{BB962C8B-B14F-4D97-AF65-F5344CB8AC3E}">
        <p14:creationId xmlns:p14="http://schemas.microsoft.com/office/powerpoint/2010/main" val="184009344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endParaRPr lang="en-US" b="0" i="0" dirty="0">
              <a:solidFill>
                <a:srgbClr val="6D737D"/>
              </a:solidFill>
              <a:effectLst/>
              <a:latin typeface="walsheim"/>
            </a:endParaRPr>
          </a:p>
        </p:txBody>
      </p:sp>
    </p:spTree>
    <p:extLst>
      <p:ext uri="{BB962C8B-B14F-4D97-AF65-F5344CB8AC3E}">
        <p14:creationId xmlns:p14="http://schemas.microsoft.com/office/powerpoint/2010/main" val="298268816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6D737D"/>
                </a:solidFill>
                <a:effectLst/>
                <a:latin typeface="walsheim"/>
              </a:rPr>
              <a:t>When we used </a:t>
            </a:r>
            <a:r>
              <a:rPr lang="en-US" dirty="0"/>
              <a:t>unique()</a:t>
            </a:r>
            <a:r>
              <a:rPr lang="en-US" b="0" i="0" dirty="0">
                <a:solidFill>
                  <a:srgbClr val="6D737D"/>
                </a:solidFill>
                <a:effectLst/>
                <a:latin typeface="walsheim"/>
              </a:rPr>
              <a:t> and </a:t>
            </a:r>
            <a:r>
              <a:rPr lang="en-US" dirty="0" err="1"/>
              <a:t>value_counts</a:t>
            </a:r>
            <a:r>
              <a:rPr lang="en-US" dirty="0"/>
              <a:t>()</a:t>
            </a:r>
            <a:r>
              <a:rPr lang="en-US" b="0" i="0" dirty="0">
                <a:solidFill>
                  <a:srgbClr val="6D737D"/>
                </a:solidFill>
                <a:effectLst/>
                <a:latin typeface="walsheim"/>
              </a:rPr>
              <a:t>, we got a preview of how to select subsets of our data. Now, let's go into more detail and cover selection, slicing, indexing, and filtering.</a:t>
            </a:r>
          </a:p>
        </p:txBody>
      </p:sp>
    </p:spTree>
    <p:extLst>
      <p:ext uri="{BB962C8B-B14F-4D97-AF65-F5344CB8AC3E}">
        <p14:creationId xmlns:p14="http://schemas.microsoft.com/office/powerpoint/2010/main" val="308148876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6D737D"/>
                </a:solidFill>
                <a:effectLst/>
                <a:latin typeface="walsheim"/>
              </a:rPr>
              <a:t>So far, we have learned how to work with and summarize the data as a whole; however, we will often be interested in performing operations and/or analyses on subsets of our data. There are many types of subsets we may look to isolate from our data, such as selecting only specific columns or rows as a whole or when a specific criterion is met. In order to obtain subsets of the data, we need to be familiar with selection, slicing, indexing, and filtering.</a:t>
            </a:r>
            <a:endParaRPr dirty="0">
              <a:uFillTx/>
            </a:endParaRPr>
          </a:p>
        </p:txBody>
      </p:sp>
    </p:spTree>
    <p:extLst>
      <p:ext uri="{BB962C8B-B14F-4D97-AF65-F5344CB8AC3E}">
        <p14:creationId xmlns:p14="http://schemas.microsoft.com/office/powerpoint/2010/main" val="97508954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sz="1100" dirty="0"/>
              <a:t>In the previous section, we saw an example of column selection when we looked at the unique values in the alert column; we accessed the column as an attribute of the </a:t>
            </a:r>
            <a:r>
              <a:rPr lang="en-US" sz="1100" dirty="0" err="1"/>
              <a:t>dataframe</a:t>
            </a:r>
            <a:r>
              <a:rPr lang="en-US" sz="1100" dirty="0"/>
              <a:t>. </a:t>
            </a:r>
            <a:endParaRPr dirty="0">
              <a:uFillTx/>
            </a:endParaRPr>
          </a:p>
        </p:txBody>
      </p:sp>
    </p:spTree>
    <p:extLst>
      <p:ext uri="{BB962C8B-B14F-4D97-AF65-F5344CB8AC3E}">
        <p14:creationId xmlns:p14="http://schemas.microsoft.com/office/powerpoint/2010/main" val="18238641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6D737D"/>
                </a:solidFill>
                <a:effectLst/>
                <a:latin typeface="walsheim"/>
              </a:rPr>
              <a:t>Note that we should use a list comprehension whenever we would write a for loop with just a single line under it or want to run an operation against the members of some initial list. This is a rather simple list comprehension, but we can make them more complex with the addition of if...else statements. List comprehensions are an extremely powerful tool to have in our arsenal. More information can be found in the Python documentation at https://docs.python.org/3/tutorial/datastructures.html#list-comprehensions.</a:t>
            </a:r>
          </a:p>
          <a:p>
            <a:pPr algn="l"/>
            <a:r>
              <a:rPr lang="en-US" b="0" i="0" dirty="0">
                <a:solidFill>
                  <a:srgbClr val="6D737D"/>
                </a:solidFill>
                <a:effectLst/>
                <a:latin typeface="walsheim"/>
              </a:rPr>
              <a:t>Tip</a:t>
            </a:r>
          </a:p>
          <a:p>
            <a:pPr algn="l"/>
            <a:r>
              <a:rPr lang="en-US" b="1" i="0" dirty="0" err="1">
                <a:solidFill>
                  <a:srgbClr val="6D737D"/>
                </a:solidFill>
                <a:effectLst/>
                <a:latin typeface="walsheim"/>
              </a:rPr>
              <a:t>IPython</a:t>
            </a:r>
            <a:r>
              <a:rPr lang="en-US" b="0" i="0" dirty="0">
                <a:solidFill>
                  <a:srgbClr val="6D737D"/>
                </a:solidFill>
                <a:effectLst/>
                <a:latin typeface="walsheim"/>
              </a:rPr>
              <a:t> (</a:t>
            </a:r>
            <a:r>
              <a:rPr lang="en-US" b="0" i="0" u="none" strike="noStrike" dirty="0">
                <a:solidFill>
                  <a:srgbClr val="4AC5E3"/>
                </a:solidFill>
                <a:effectLst/>
                <a:latin typeface="walsheim"/>
                <a:hlinkClick r:id="rId3"/>
              </a:rPr>
              <a:t>https://ipython.readthedocs.io/en/stable/index.html</a:t>
            </a:r>
            <a:r>
              <a:rPr lang="en-US" b="0" i="0" dirty="0">
                <a:solidFill>
                  <a:srgbClr val="6D737D"/>
                </a:solidFill>
                <a:effectLst/>
                <a:latin typeface="walsheim"/>
              </a:rPr>
              <a:t>) provides an interactive shell for Python. Jupyter Notebooks are built on top of </a:t>
            </a:r>
            <a:r>
              <a:rPr lang="en-US" b="0" i="0" dirty="0" err="1">
                <a:solidFill>
                  <a:srgbClr val="6D737D"/>
                </a:solidFill>
                <a:effectLst/>
                <a:latin typeface="walsheim"/>
              </a:rPr>
              <a:t>IPython</a:t>
            </a:r>
            <a:r>
              <a:rPr lang="en-US" b="0" i="0" dirty="0">
                <a:solidFill>
                  <a:srgbClr val="6D737D"/>
                </a:solidFill>
                <a:effectLst/>
                <a:latin typeface="walsheim"/>
              </a:rPr>
              <a:t>. While knowledge of </a:t>
            </a:r>
            <a:r>
              <a:rPr lang="en-US" b="0" i="0" dirty="0" err="1">
                <a:solidFill>
                  <a:srgbClr val="6D737D"/>
                </a:solidFill>
                <a:effectLst/>
                <a:latin typeface="walsheim"/>
              </a:rPr>
              <a:t>IPython</a:t>
            </a:r>
            <a:r>
              <a:rPr lang="en-US" b="0" i="0" dirty="0">
                <a:solidFill>
                  <a:srgbClr val="6D737D"/>
                </a:solidFill>
                <a:effectLst/>
                <a:latin typeface="walsheim"/>
              </a:rPr>
              <a:t> is not required for this course, it can be helpful to be familiar with some of its functionality. </a:t>
            </a:r>
            <a:r>
              <a:rPr lang="en-US" b="0" i="0" dirty="0" err="1">
                <a:solidFill>
                  <a:srgbClr val="6D737D"/>
                </a:solidFill>
                <a:effectLst/>
                <a:latin typeface="walsheim"/>
              </a:rPr>
              <a:t>IPython</a:t>
            </a:r>
            <a:r>
              <a:rPr lang="en-US" b="0" i="0" dirty="0">
                <a:solidFill>
                  <a:srgbClr val="6D737D"/>
                </a:solidFill>
                <a:effectLst/>
                <a:latin typeface="walsheim"/>
              </a:rPr>
              <a:t> includes a tutorial in their documentation at </a:t>
            </a:r>
            <a:r>
              <a:rPr lang="en-US" b="0" i="0" u="none" strike="noStrike" dirty="0">
                <a:solidFill>
                  <a:srgbClr val="4AC5E3"/>
                </a:solidFill>
                <a:effectLst/>
                <a:latin typeface="walsheim"/>
                <a:hlinkClick r:id="rId4"/>
              </a:rPr>
              <a:t>https://ipython.readthedocs.io/en/stable/interactive/</a:t>
            </a:r>
            <a:r>
              <a:rPr lang="en-US" b="0" i="0" dirty="0">
                <a:solidFill>
                  <a:srgbClr val="6D737D"/>
                </a:solidFill>
                <a:effectLst/>
                <a:latin typeface="walsheim"/>
              </a:rPr>
              <a:t>.</a:t>
            </a:r>
          </a:p>
          <a:p>
            <a:pPr algn="l"/>
            <a:r>
              <a:rPr lang="en-US" b="0" i="0" dirty="0">
                <a:solidFill>
                  <a:srgbClr val="6D737D"/>
                </a:solidFill>
                <a:effectLst/>
                <a:latin typeface="walsheim"/>
              </a:rPr>
              <a:t>If we create a NumPy array for each column instead, this operation is much easier (and more efficient) to perform. To do so, we will use a </a:t>
            </a:r>
            <a:r>
              <a:rPr lang="en-US" b="1" i="0" dirty="0">
                <a:solidFill>
                  <a:srgbClr val="6D737D"/>
                </a:solidFill>
                <a:effectLst/>
                <a:latin typeface="walsheim"/>
              </a:rPr>
              <a:t>dictionary comprehension</a:t>
            </a:r>
            <a:r>
              <a:rPr lang="en-US" b="0" i="0" dirty="0">
                <a:solidFill>
                  <a:srgbClr val="6D737D"/>
                </a:solidFill>
                <a:effectLst/>
                <a:latin typeface="walsheim"/>
              </a:rPr>
              <a:t> (https://www.python.org/dev/peps/pep-0274/) to make a dictionary where the keys are the column names and the values are NumPy arrays of the data.</a:t>
            </a:r>
          </a:p>
          <a:p>
            <a:pPr marL="158750" indent="0">
              <a:buNone/>
            </a:pPr>
            <a:endParaRPr dirty="0">
              <a:uFillTx/>
            </a:endParaRPr>
          </a:p>
        </p:txBody>
      </p:sp>
    </p:spTree>
    <p:extLst>
      <p:ext uri="{BB962C8B-B14F-4D97-AF65-F5344CB8AC3E}">
        <p14:creationId xmlns:p14="http://schemas.microsoft.com/office/powerpoint/2010/main" val="60295224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6D737D"/>
                </a:solidFill>
                <a:effectLst/>
                <a:latin typeface="walsheim"/>
              </a:rPr>
              <a:t>Tip</a:t>
            </a:r>
          </a:p>
          <a:p>
            <a:pPr algn="l"/>
            <a:r>
              <a:rPr lang="en-US" b="0" i="0" dirty="0">
                <a:solidFill>
                  <a:srgbClr val="6D737D"/>
                </a:solidFill>
                <a:effectLst/>
                <a:latin typeface="walsheim"/>
              </a:rPr>
              <a:t>We can also select columns using the get() method. This has the benefits of not raising an error if the column doesn't exist and allowing us to provide a backup value—the default is None. For example, if we call </a:t>
            </a:r>
            <a:r>
              <a:rPr lang="en-US" b="0" i="0" dirty="0" err="1">
                <a:solidFill>
                  <a:srgbClr val="6D737D"/>
                </a:solidFill>
                <a:effectLst/>
                <a:latin typeface="walsheim"/>
              </a:rPr>
              <a:t>df.get</a:t>
            </a:r>
            <a:r>
              <a:rPr lang="en-US" b="0" i="0" dirty="0">
                <a:solidFill>
                  <a:srgbClr val="6D737D"/>
                </a:solidFill>
                <a:effectLst/>
                <a:latin typeface="walsheim"/>
              </a:rPr>
              <a:t>('event', False), it will return False since we don't have an event column.</a:t>
            </a:r>
          </a:p>
          <a:p>
            <a:pPr marL="158750" indent="0">
              <a:buNone/>
            </a:pPr>
            <a:endParaRPr dirty="0">
              <a:uFillTx/>
            </a:endParaRPr>
          </a:p>
        </p:txBody>
      </p:sp>
    </p:spTree>
    <p:extLst>
      <p:ext uri="{BB962C8B-B14F-4D97-AF65-F5344CB8AC3E}">
        <p14:creationId xmlns:p14="http://schemas.microsoft.com/office/powerpoint/2010/main" val="195453404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lgn="l">
              <a:buNone/>
            </a:pPr>
            <a:endParaRPr lang="en-US" b="0" i="0" dirty="0">
              <a:solidFill>
                <a:srgbClr val="6D737D"/>
              </a:solidFill>
              <a:effectLst/>
              <a:latin typeface="walsheim"/>
            </a:endParaRPr>
          </a:p>
        </p:txBody>
      </p:sp>
    </p:spTree>
    <p:extLst>
      <p:ext uri="{BB962C8B-B14F-4D97-AF65-F5344CB8AC3E}">
        <p14:creationId xmlns:p14="http://schemas.microsoft.com/office/powerpoint/2010/main" val="330957988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lgn="l">
              <a:buNone/>
            </a:pPr>
            <a:endParaRPr lang="en-US" b="0" i="0" dirty="0">
              <a:solidFill>
                <a:srgbClr val="6D737D"/>
              </a:solidFill>
              <a:effectLst/>
              <a:latin typeface="walsheim"/>
            </a:endParaRPr>
          </a:p>
        </p:txBody>
      </p:sp>
    </p:spTree>
    <p:extLst>
      <p:ext uri="{BB962C8B-B14F-4D97-AF65-F5344CB8AC3E}">
        <p14:creationId xmlns:p14="http://schemas.microsoft.com/office/powerpoint/2010/main" val="230921704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lgn="l">
              <a:buNone/>
            </a:pPr>
            <a:endParaRPr lang="en-US" b="0" i="0" dirty="0">
              <a:solidFill>
                <a:srgbClr val="6D737D"/>
              </a:solidFill>
              <a:effectLst/>
              <a:latin typeface="walsheim"/>
            </a:endParaRPr>
          </a:p>
        </p:txBody>
      </p:sp>
    </p:spTree>
    <p:extLst>
      <p:ext uri="{BB962C8B-B14F-4D97-AF65-F5344CB8AC3E}">
        <p14:creationId xmlns:p14="http://schemas.microsoft.com/office/powerpoint/2010/main" val="237540874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lgn="l">
              <a:buNone/>
            </a:pPr>
            <a:endParaRPr lang="en-US" b="0" i="0" dirty="0">
              <a:solidFill>
                <a:srgbClr val="6D737D"/>
              </a:solidFill>
              <a:effectLst/>
              <a:latin typeface="walsheim"/>
            </a:endParaRPr>
          </a:p>
        </p:txBody>
      </p:sp>
    </p:spTree>
    <p:extLst>
      <p:ext uri="{BB962C8B-B14F-4D97-AF65-F5344CB8AC3E}">
        <p14:creationId xmlns:p14="http://schemas.microsoft.com/office/powerpoint/2010/main" val="9742714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lgn="l">
              <a:buNone/>
            </a:pPr>
            <a:endParaRPr lang="en-US" b="0" i="0" dirty="0">
              <a:solidFill>
                <a:srgbClr val="6D737D"/>
              </a:solidFill>
              <a:effectLst/>
              <a:latin typeface="walsheim"/>
            </a:endParaRPr>
          </a:p>
        </p:txBody>
      </p:sp>
    </p:spTree>
    <p:extLst>
      <p:ext uri="{BB962C8B-B14F-4D97-AF65-F5344CB8AC3E}">
        <p14:creationId xmlns:p14="http://schemas.microsoft.com/office/powerpoint/2010/main" val="192712452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lgn="l">
              <a:buNone/>
            </a:pPr>
            <a:endParaRPr lang="en-US" b="0" i="0" dirty="0">
              <a:solidFill>
                <a:srgbClr val="6D737D"/>
              </a:solidFill>
              <a:effectLst/>
              <a:latin typeface="walsheim"/>
            </a:endParaRPr>
          </a:p>
        </p:txBody>
      </p:sp>
    </p:spTree>
    <p:extLst>
      <p:ext uri="{BB962C8B-B14F-4D97-AF65-F5344CB8AC3E}">
        <p14:creationId xmlns:p14="http://schemas.microsoft.com/office/powerpoint/2010/main" val="218146254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6D737D"/>
                </a:solidFill>
                <a:effectLst/>
                <a:latin typeface="walsheim"/>
              </a:rPr>
              <a:t>Tip</a:t>
            </a:r>
          </a:p>
          <a:p>
            <a:pPr algn="l"/>
            <a:r>
              <a:rPr lang="en-US" b="0" i="0" dirty="0">
                <a:solidFill>
                  <a:srgbClr val="6D737D"/>
                </a:solidFill>
                <a:effectLst/>
                <a:latin typeface="walsheim"/>
              </a:rPr>
              <a:t>A complete list of string methods can be found in the Python 3 documentation at </a:t>
            </a:r>
            <a:r>
              <a:rPr lang="en-US" b="0" i="0" u="none" strike="noStrike" dirty="0">
                <a:solidFill>
                  <a:srgbClr val="4AC5E3"/>
                </a:solidFill>
                <a:effectLst/>
                <a:latin typeface="walsheim"/>
                <a:hlinkClick r:id="rId3"/>
              </a:rPr>
              <a:t>https://docs.python.org/3/library/stdtypes.html#string-methods</a:t>
            </a:r>
            <a:r>
              <a:rPr lang="en-US" b="0" i="0" dirty="0">
                <a:solidFill>
                  <a:srgbClr val="6D737D"/>
                </a:solidFill>
                <a:effectLst/>
                <a:latin typeface="walsheim"/>
              </a:rPr>
              <a:t>.</a:t>
            </a:r>
          </a:p>
          <a:p>
            <a:pPr marL="158750" indent="0" algn="l">
              <a:buNone/>
            </a:pPr>
            <a:endParaRPr lang="en-US" b="0" i="0" dirty="0">
              <a:solidFill>
                <a:srgbClr val="6D737D"/>
              </a:solidFill>
              <a:effectLst/>
              <a:latin typeface="walsheim"/>
            </a:endParaRPr>
          </a:p>
        </p:txBody>
      </p:sp>
    </p:spTree>
    <p:extLst>
      <p:ext uri="{BB962C8B-B14F-4D97-AF65-F5344CB8AC3E}">
        <p14:creationId xmlns:p14="http://schemas.microsoft.com/office/powerpoint/2010/main" val="182438844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92500" lnSpcReduction="10000"/>
          </a:bodyPr>
          <a:lstStyle/>
          <a:p>
            <a:pPr algn="l"/>
            <a:r>
              <a:rPr lang="en-US" b="0" i="0" dirty="0">
                <a:solidFill>
                  <a:srgbClr val="6D737D"/>
                </a:solidFill>
                <a:effectLst/>
                <a:latin typeface="walsheim"/>
              </a:rPr>
              <a:t>In the previous sections, we frequently selected a subset of the columns, but if columns/rows aren't useful to us, we should just get rid of them. We also frequently selected data based on the value of the mag column; however, if we had made a new column holding the Boolean values for later selection, we would have only needed to calculate the mask once. Very rarely will we get data where we neither want to add nor remove something.</a:t>
            </a:r>
          </a:p>
          <a:p>
            <a:pPr algn="l"/>
            <a:r>
              <a:rPr lang="en-US" b="0" i="0" dirty="0">
                <a:solidFill>
                  <a:srgbClr val="6D737D"/>
                </a:solidFill>
                <a:effectLst/>
                <a:latin typeface="walsheim"/>
              </a:rPr>
              <a:t>Before we begin adding and removing data, it's important to understand that while most methods will return a new DataFrame object, some will be in-place and change our data. If we write a function where we pass in a </a:t>
            </a:r>
            <a:r>
              <a:rPr lang="en-US" b="0" i="0" dirty="0" err="1">
                <a:solidFill>
                  <a:srgbClr val="6D737D"/>
                </a:solidFill>
                <a:effectLst/>
                <a:latin typeface="walsheim"/>
              </a:rPr>
              <a:t>dataframe</a:t>
            </a:r>
            <a:r>
              <a:rPr lang="en-US" b="0" i="0" dirty="0">
                <a:solidFill>
                  <a:srgbClr val="6D737D"/>
                </a:solidFill>
                <a:effectLst/>
                <a:latin typeface="walsheim"/>
              </a:rPr>
              <a:t> and change it, it will change our original </a:t>
            </a:r>
            <a:r>
              <a:rPr lang="en-US" b="0" i="0" dirty="0" err="1">
                <a:solidFill>
                  <a:srgbClr val="6D737D"/>
                </a:solidFill>
                <a:effectLst/>
                <a:latin typeface="walsheim"/>
              </a:rPr>
              <a:t>dataframe</a:t>
            </a:r>
            <a:r>
              <a:rPr lang="en-US" b="0" i="0" dirty="0">
                <a:solidFill>
                  <a:srgbClr val="6D737D"/>
                </a:solidFill>
                <a:effectLst/>
                <a:latin typeface="walsheim"/>
              </a:rPr>
              <a:t> as well.</a:t>
            </a:r>
          </a:p>
          <a:p>
            <a:pPr marL="158750" indent="0">
              <a:buNone/>
            </a:pPr>
            <a:endParaRPr lang="en-US" dirty="0">
              <a:uFillTx/>
            </a:endParaRPr>
          </a:p>
          <a:p>
            <a:pPr marL="158750" indent="0">
              <a:buNone/>
            </a:pPr>
            <a:endParaRPr lang="en-US" dirty="0">
              <a:uFillTx/>
            </a:endParaRPr>
          </a:p>
          <a:p>
            <a:pPr marL="158750" indent="0">
              <a:buNone/>
            </a:pPr>
            <a:endParaRPr lang="en-US" dirty="0">
              <a:uFillTx/>
            </a:endParaRPr>
          </a:p>
          <a:p>
            <a:pPr marL="158750" indent="0">
              <a:buNone/>
            </a:pPr>
            <a:endParaRPr lang="en-US" dirty="0">
              <a:uFillTx/>
            </a:endParaRPr>
          </a:p>
          <a:p>
            <a:pPr algn="l"/>
            <a:r>
              <a:rPr lang="en-US" b="0" i="0" dirty="0">
                <a:solidFill>
                  <a:srgbClr val="6D737D"/>
                </a:solidFill>
                <a:effectLst/>
                <a:latin typeface="walsheim"/>
              </a:rPr>
              <a:t>Important note</a:t>
            </a:r>
          </a:p>
          <a:p>
            <a:pPr algn="l"/>
            <a:r>
              <a:rPr lang="en-US" b="0" i="0" dirty="0">
                <a:solidFill>
                  <a:srgbClr val="6D737D"/>
                </a:solidFill>
                <a:effectLst/>
                <a:latin typeface="walsheim"/>
              </a:rPr>
              <a:t>By default, </a:t>
            </a:r>
            <a:r>
              <a:rPr lang="en-US" b="0" i="0" dirty="0" err="1">
                <a:solidFill>
                  <a:srgbClr val="6D737D"/>
                </a:solidFill>
                <a:effectLst/>
                <a:latin typeface="walsheim"/>
              </a:rPr>
              <a:t>df.copy</a:t>
            </a:r>
            <a:r>
              <a:rPr lang="en-US" b="0" i="0" dirty="0">
                <a:solidFill>
                  <a:srgbClr val="6D737D"/>
                </a:solidFill>
                <a:effectLst/>
                <a:latin typeface="walsheim"/>
              </a:rPr>
              <a:t>() makes a </a:t>
            </a:r>
            <a:r>
              <a:rPr lang="en-US" b="1" i="0" dirty="0">
                <a:solidFill>
                  <a:srgbClr val="6D737D"/>
                </a:solidFill>
                <a:effectLst/>
                <a:latin typeface="walsheim"/>
              </a:rPr>
              <a:t>deep copy</a:t>
            </a:r>
            <a:r>
              <a:rPr lang="en-US" b="0" i="0" dirty="0">
                <a:solidFill>
                  <a:srgbClr val="6D737D"/>
                </a:solidFill>
                <a:effectLst/>
                <a:latin typeface="walsheim"/>
              </a:rPr>
              <a:t> of the </a:t>
            </a:r>
            <a:r>
              <a:rPr lang="en-US" b="0" i="0" dirty="0" err="1">
                <a:solidFill>
                  <a:srgbClr val="6D737D"/>
                </a:solidFill>
                <a:effectLst/>
                <a:latin typeface="walsheim"/>
              </a:rPr>
              <a:t>dataframe</a:t>
            </a:r>
            <a:r>
              <a:rPr lang="en-US" b="0" i="0" dirty="0">
                <a:solidFill>
                  <a:srgbClr val="6D737D"/>
                </a:solidFill>
                <a:effectLst/>
                <a:latin typeface="walsheim"/>
              </a:rPr>
              <a:t>, which allows us to make changes to either the copy or the original without repercussions. If we pass in deep=False, we can obtain a </a:t>
            </a:r>
            <a:r>
              <a:rPr lang="en-US" b="1" i="0" dirty="0">
                <a:solidFill>
                  <a:srgbClr val="6D737D"/>
                </a:solidFill>
                <a:effectLst/>
                <a:latin typeface="walsheim"/>
              </a:rPr>
              <a:t>shallow copy</a:t>
            </a:r>
            <a:r>
              <a:rPr lang="en-US" b="0" i="0" dirty="0">
                <a:solidFill>
                  <a:srgbClr val="6D737D"/>
                </a:solidFill>
                <a:effectLst/>
                <a:latin typeface="walsheim"/>
              </a:rPr>
              <a:t>—changes to the shallow copy affect the original and vice versa. We will almost always want the deep copy, since we can change it without affecting the original. More information can be found in the documentation at </a:t>
            </a:r>
            <a:r>
              <a:rPr lang="en-US" b="0" i="0" u="none" strike="noStrike" dirty="0">
                <a:solidFill>
                  <a:srgbClr val="4AC5E3"/>
                </a:solidFill>
                <a:effectLst/>
                <a:latin typeface="walsheim"/>
                <a:hlinkClick r:id="rId3"/>
              </a:rPr>
              <a:t>https://pandas.pydata.org/pandas-docs/stable/reference/api/pandas.DataFrame.copy.html</a:t>
            </a:r>
            <a:r>
              <a:rPr lang="en-US" b="0" i="0" dirty="0">
                <a:solidFill>
                  <a:srgbClr val="6D737D"/>
                </a:solidFill>
                <a:effectLst/>
                <a:latin typeface="walsheim"/>
              </a:rPr>
              <a:t>.</a:t>
            </a:r>
          </a:p>
          <a:p>
            <a:pPr marL="158750" indent="0">
              <a:buNone/>
            </a:pPr>
            <a:endParaRPr dirty="0">
              <a:uFillTx/>
            </a:endParaRPr>
          </a:p>
        </p:txBody>
      </p:sp>
    </p:spTree>
    <p:extLst>
      <p:ext uri="{BB962C8B-B14F-4D97-AF65-F5344CB8AC3E}">
        <p14:creationId xmlns:p14="http://schemas.microsoft.com/office/powerpoint/2010/main" val="171146291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sz="1100" dirty="0"/>
              <a:t>Now, let's turn to the final notebook, 6-adding_and_removing_data.ipynb, and get set up for the remainder of this lesson. </a:t>
            </a:r>
            <a:endParaRPr dirty="0">
              <a:uFillTx/>
            </a:endParaRPr>
          </a:p>
        </p:txBody>
      </p:sp>
    </p:spTree>
    <p:extLst>
      <p:ext uri="{BB962C8B-B14F-4D97-AF65-F5344CB8AC3E}">
        <p14:creationId xmlns:p14="http://schemas.microsoft.com/office/powerpoint/2010/main" val="22455573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endParaRPr dirty="0">
              <a:uFillTx/>
            </a:endParaRPr>
          </a:p>
        </p:txBody>
      </p:sp>
    </p:spTree>
    <p:extLst>
      <p:ext uri="{BB962C8B-B14F-4D97-AF65-F5344CB8AC3E}">
        <p14:creationId xmlns:p14="http://schemas.microsoft.com/office/powerpoint/2010/main" val="285119415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6D737D"/>
                </a:solidFill>
                <a:effectLst/>
                <a:latin typeface="walsheim"/>
              </a:rPr>
              <a:t>Earlier, we created the </a:t>
            </a:r>
            <a:r>
              <a:rPr lang="en-US" dirty="0" err="1"/>
              <a:t>mag_negative</a:t>
            </a:r>
            <a:r>
              <a:rPr lang="en-US" b="0" i="0" dirty="0">
                <a:solidFill>
                  <a:srgbClr val="6D737D"/>
                </a:solidFill>
                <a:effectLst/>
                <a:latin typeface="walsheim"/>
              </a:rPr>
              <a:t> column for filtering our </a:t>
            </a:r>
            <a:r>
              <a:rPr lang="en-US" b="0" i="0" dirty="0" err="1">
                <a:solidFill>
                  <a:srgbClr val="6D737D"/>
                </a:solidFill>
                <a:effectLst/>
                <a:latin typeface="walsheim"/>
              </a:rPr>
              <a:t>dataframe</a:t>
            </a:r>
            <a:r>
              <a:rPr lang="en-US" b="0" i="0" dirty="0">
                <a:solidFill>
                  <a:srgbClr val="6D737D"/>
                </a:solidFill>
                <a:effectLst/>
                <a:latin typeface="walsheim"/>
              </a:rPr>
              <a:t>; however, we no longer want this column as part of our </a:t>
            </a:r>
            <a:r>
              <a:rPr lang="en-US" b="0" i="0" dirty="0" err="1">
                <a:solidFill>
                  <a:srgbClr val="6D737D"/>
                </a:solidFill>
                <a:effectLst/>
                <a:latin typeface="walsheim"/>
              </a:rPr>
              <a:t>dataframe</a:t>
            </a:r>
            <a:r>
              <a:rPr lang="en-US" b="0" i="0" dirty="0">
                <a:solidFill>
                  <a:srgbClr val="6D737D"/>
                </a:solidFill>
                <a:effectLst/>
                <a:latin typeface="walsheim"/>
              </a:rPr>
              <a:t>.</a:t>
            </a:r>
            <a:endParaRPr dirty="0">
              <a:uFillTx/>
            </a:endParaRPr>
          </a:p>
        </p:txBody>
      </p:sp>
    </p:spTree>
    <p:extLst>
      <p:ext uri="{BB962C8B-B14F-4D97-AF65-F5344CB8AC3E}">
        <p14:creationId xmlns:p14="http://schemas.microsoft.com/office/powerpoint/2010/main" val="22641859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6D737D"/>
                </a:solidFill>
                <a:effectLst/>
                <a:latin typeface="walsheim"/>
              </a:rPr>
              <a:t>Next, we learned how to create DataFrame objects from a variety of sources, including flat files and API requests. Using earthquake data, we discussed how to summarize our data and calculate statistics from it. Subsequently, we addressed how to take subsets of data via selection, slicing, indexing, and filtering. Finally, we practiced adding and removing both columns and rows from our </a:t>
            </a:r>
            <a:r>
              <a:rPr lang="en-US" b="0" i="0" dirty="0" err="1">
                <a:solidFill>
                  <a:srgbClr val="6D737D"/>
                </a:solidFill>
                <a:effectLst/>
                <a:latin typeface="walsheim"/>
              </a:rPr>
              <a:t>dataframe</a:t>
            </a:r>
            <a:r>
              <a:rPr lang="en-US" b="0" i="0" dirty="0">
                <a:solidFill>
                  <a:srgbClr val="6D737D"/>
                </a:solidFill>
                <a:effectLst/>
                <a:latin typeface="walsheim"/>
              </a:rPr>
              <a:t>.</a:t>
            </a:r>
          </a:p>
          <a:p>
            <a:pPr algn="l"/>
            <a:r>
              <a:rPr lang="en-US" b="0" i="0" dirty="0">
                <a:solidFill>
                  <a:srgbClr val="6D737D"/>
                </a:solidFill>
                <a:effectLst/>
                <a:latin typeface="walsheim"/>
              </a:rPr>
              <a:t>These tasks also form the backbone of our pandas workflow and the foundation for the new topics we will cover in the next few lessons on data wrangling, aggregation, and data visualization. Be sure to complete the exercises provided in the next section before moving on.</a:t>
            </a:r>
          </a:p>
          <a:p>
            <a:pPr marL="158750" indent="0">
              <a:buNone/>
            </a:pPr>
            <a:endParaRPr dirty="0">
              <a:uFillTx/>
            </a:endParaRPr>
          </a:p>
        </p:txBody>
      </p:sp>
    </p:spTree>
    <p:extLst>
      <p:ext uri="{BB962C8B-B14F-4D97-AF65-F5344CB8AC3E}">
        <p14:creationId xmlns:p14="http://schemas.microsoft.com/office/powerpoint/2010/main" val="200700308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endParaRPr dirty="0">
              <a:uFillTx/>
            </a:endParaRPr>
          </a:p>
        </p:txBody>
      </p:sp>
    </p:spTree>
    <p:extLst>
      <p:ext uri="{BB962C8B-B14F-4D97-AF65-F5344CB8AC3E}">
        <p14:creationId xmlns:p14="http://schemas.microsoft.com/office/powerpoint/2010/main" val="42297591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endParaRPr dirty="0">
              <a:uFillTx/>
            </a:endParaRPr>
          </a:p>
        </p:txBody>
      </p:sp>
    </p:spTree>
    <p:extLst>
      <p:ext uri="{BB962C8B-B14F-4D97-AF65-F5344CB8AC3E}">
        <p14:creationId xmlns:p14="http://schemas.microsoft.com/office/powerpoint/2010/main" val="36413601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6D737D"/>
                </a:solidFill>
                <a:effectLst/>
                <a:latin typeface="walsheim"/>
              </a:rPr>
              <a:t>However, this representation has other issues. Say we wanted to grab all the information for the earthquake with the maximum magnitude; how would we go about that? We need to find the index of the maximum, and then for each of the keys in the dictionary, grab that index. </a:t>
            </a:r>
            <a:endParaRPr dirty="0">
              <a:uFillTx/>
            </a:endParaRPr>
          </a:p>
        </p:txBody>
      </p:sp>
    </p:spTree>
    <p:extLst>
      <p:ext uri="{BB962C8B-B14F-4D97-AF65-F5344CB8AC3E}">
        <p14:creationId xmlns:p14="http://schemas.microsoft.com/office/powerpoint/2010/main" val="23376871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6D737D"/>
                </a:solidFill>
                <a:effectLst/>
                <a:latin typeface="walsheim"/>
              </a:rPr>
              <a:t>Consider how we would go about sorting the data by magnitude from smallest to largest. In the first representation, we would have to sort the rows by examining the third index. With the second representation, we would have to determine the order of the indices from the </a:t>
            </a:r>
            <a:r>
              <a:rPr lang="en-US" dirty="0"/>
              <a:t>mag</a:t>
            </a:r>
            <a:r>
              <a:rPr lang="en-US" b="0" i="0" dirty="0">
                <a:solidFill>
                  <a:srgbClr val="6D737D"/>
                </a:solidFill>
                <a:effectLst/>
                <a:latin typeface="walsheim"/>
              </a:rPr>
              <a:t> column, and then sort all the other arrays with those same indices. Clearly, working with several NumPy arrays containing different data types at once is a bit cumbersome; however, </a:t>
            </a:r>
            <a:r>
              <a:rPr lang="en-US" dirty="0"/>
              <a:t>pandas</a:t>
            </a:r>
            <a:r>
              <a:rPr lang="en-US" b="0" i="0" dirty="0">
                <a:solidFill>
                  <a:srgbClr val="6D737D"/>
                </a:solidFill>
                <a:effectLst/>
                <a:latin typeface="walsheim"/>
              </a:rPr>
              <a:t> builds on top of NumPy arrays to make this easier. Let's start our exploration of </a:t>
            </a:r>
            <a:r>
              <a:rPr lang="en-US" dirty="0"/>
              <a:t>pandas</a:t>
            </a:r>
            <a:r>
              <a:rPr lang="en-US" b="0" i="0" dirty="0">
                <a:solidFill>
                  <a:srgbClr val="6D737D"/>
                </a:solidFill>
                <a:effectLst/>
                <a:latin typeface="walsheim"/>
              </a:rPr>
              <a:t> with an overview of the </a:t>
            </a:r>
            <a:r>
              <a:rPr lang="en-US" dirty="0"/>
              <a:t>Series</a:t>
            </a:r>
            <a:r>
              <a:rPr lang="en-US" b="0" i="0" dirty="0">
                <a:solidFill>
                  <a:srgbClr val="6D737D"/>
                </a:solidFill>
                <a:effectLst/>
                <a:latin typeface="walsheim"/>
              </a:rPr>
              <a:t> data structure.</a:t>
            </a:r>
            <a:endParaRPr dirty="0">
              <a:uFillTx/>
            </a:endParaRPr>
          </a:p>
        </p:txBody>
      </p:sp>
    </p:spTree>
    <p:extLst>
      <p:ext uri="{BB962C8B-B14F-4D97-AF65-F5344CB8AC3E}">
        <p14:creationId xmlns:p14="http://schemas.microsoft.com/office/powerpoint/2010/main" val="4957061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8B757-D2E4-48A1-A14A-C1C05BAFEB4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BA0B144-3312-491D-B22A-A9ED7BCEDE8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DE20CB8-344C-41AD-8C80-CA5510F9185C}"/>
              </a:ext>
            </a:extLst>
          </p:cNvPr>
          <p:cNvSpPr>
            <a:spLocks noGrp="1"/>
          </p:cNvSpPr>
          <p:nvPr>
            <p:ph type="dt" sz="half" idx="10"/>
          </p:nvPr>
        </p:nvSpPr>
        <p:spPr/>
        <p:txBody>
          <a:bodyPr/>
          <a:lstStyle/>
          <a:p>
            <a:fld id="{50CD297D-BF56-4E6F-AC28-65F10418718C}" type="datetimeFigureOut">
              <a:rPr lang="en-US" smtClean="0"/>
              <a:t>1/7/2022</a:t>
            </a:fld>
            <a:endParaRPr lang="en-US"/>
          </a:p>
        </p:txBody>
      </p:sp>
      <p:sp>
        <p:nvSpPr>
          <p:cNvPr id="5" name="Footer Placeholder 4">
            <a:extLst>
              <a:ext uri="{FF2B5EF4-FFF2-40B4-BE49-F238E27FC236}">
                <a16:creationId xmlns:a16="http://schemas.microsoft.com/office/drawing/2014/main" id="{DF23BF33-DB40-4114-AC91-715224FDE0C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E84F084-9FA1-454F-B902-72293358E4EA}"/>
              </a:ext>
            </a:extLst>
          </p:cNvPr>
          <p:cNvSpPr>
            <a:spLocks noGrp="1"/>
          </p:cNvSpPr>
          <p:nvPr>
            <p:ph type="sldNum" sz="quarter" idx="12"/>
          </p:nvPr>
        </p:nvSpPr>
        <p:spPr/>
        <p:txBody>
          <a:bodyPr/>
          <a:lstStyle/>
          <a:p>
            <a:fld id="{A6BF61DE-9D09-463F-B020-35BC56E7D22C}" type="slidenum">
              <a:rPr lang="en-US" smtClean="0"/>
              <a:t>‹#›</a:t>
            </a:fld>
            <a:endParaRPr lang="en-US"/>
          </a:p>
        </p:txBody>
      </p:sp>
    </p:spTree>
    <p:extLst>
      <p:ext uri="{BB962C8B-B14F-4D97-AF65-F5344CB8AC3E}">
        <p14:creationId xmlns:p14="http://schemas.microsoft.com/office/powerpoint/2010/main" val="31031492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2B7EC-8371-4620-AFB5-CEAD6B616FB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5675919-8FC9-468C-9ECA-B5197920077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30823A8-3159-4299-83F2-A85EA4F0349A}"/>
              </a:ext>
            </a:extLst>
          </p:cNvPr>
          <p:cNvSpPr>
            <a:spLocks noGrp="1"/>
          </p:cNvSpPr>
          <p:nvPr>
            <p:ph type="dt" sz="half" idx="10"/>
          </p:nvPr>
        </p:nvSpPr>
        <p:spPr/>
        <p:txBody>
          <a:bodyPr/>
          <a:lstStyle/>
          <a:p>
            <a:fld id="{50CD297D-BF56-4E6F-AC28-65F10418718C}" type="datetimeFigureOut">
              <a:rPr lang="en-US" smtClean="0"/>
              <a:t>1/7/2022</a:t>
            </a:fld>
            <a:endParaRPr lang="en-US"/>
          </a:p>
        </p:txBody>
      </p:sp>
      <p:sp>
        <p:nvSpPr>
          <p:cNvPr id="5" name="Footer Placeholder 4">
            <a:extLst>
              <a:ext uri="{FF2B5EF4-FFF2-40B4-BE49-F238E27FC236}">
                <a16:creationId xmlns:a16="http://schemas.microsoft.com/office/drawing/2014/main" id="{D4491334-977E-4200-BF66-733C55ABC96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6136203-2A3C-4A32-81D0-AFA4A256C109}"/>
              </a:ext>
            </a:extLst>
          </p:cNvPr>
          <p:cNvSpPr>
            <a:spLocks noGrp="1"/>
          </p:cNvSpPr>
          <p:nvPr>
            <p:ph type="sldNum" sz="quarter" idx="12"/>
          </p:nvPr>
        </p:nvSpPr>
        <p:spPr/>
        <p:txBody>
          <a:bodyPr/>
          <a:lstStyle/>
          <a:p>
            <a:fld id="{A6BF61DE-9D09-463F-B020-35BC56E7D22C}" type="slidenum">
              <a:rPr lang="en-US" smtClean="0"/>
              <a:t>‹#›</a:t>
            </a:fld>
            <a:endParaRPr lang="en-US"/>
          </a:p>
        </p:txBody>
      </p:sp>
    </p:spTree>
    <p:extLst>
      <p:ext uri="{BB962C8B-B14F-4D97-AF65-F5344CB8AC3E}">
        <p14:creationId xmlns:p14="http://schemas.microsoft.com/office/powerpoint/2010/main" val="35062084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4479F74-2B85-4F37-AC0F-00DD5BE855D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C29BC7A-74F4-4B6E-B15D-DC89B37A74F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6E60935-61EB-48AC-9B93-14225F8F87B5}"/>
              </a:ext>
            </a:extLst>
          </p:cNvPr>
          <p:cNvSpPr>
            <a:spLocks noGrp="1"/>
          </p:cNvSpPr>
          <p:nvPr>
            <p:ph type="dt" sz="half" idx="10"/>
          </p:nvPr>
        </p:nvSpPr>
        <p:spPr/>
        <p:txBody>
          <a:bodyPr/>
          <a:lstStyle/>
          <a:p>
            <a:fld id="{50CD297D-BF56-4E6F-AC28-65F10418718C}" type="datetimeFigureOut">
              <a:rPr lang="en-US" smtClean="0"/>
              <a:t>1/7/2022</a:t>
            </a:fld>
            <a:endParaRPr lang="en-US"/>
          </a:p>
        </p:txBody>
      </p:sp>
      <p:sp>
        <p:nvSpPr>
          <p:cNvPr id="5" name="Footer Placeholder 4">
            <a:extLst>
              <a:ext uri="{FF2B5EF4-FFF2-40B4-BE49-F238E27FC236}">
                <a16:creationId xmlns:a16="http://schemas.microsoft.com/office/drawing/2014/main" id="{1F1EFC3D-C9E5-44A0-8F0C-9B9855E244E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655E50D-DEE1-4D27-9097-0F39C221CBB4}"/>
              </a:ext>
            </a:extLst>
          </p:cNvPr>
          <p:cNvSpPr>
            <a:spLocks noGrp="1"/>
          </p:cNvSpPr>
          <p:nvPr>
            <p:ph type="sldNum" sz="quarter" idx="12"/>
          </p:nvPr>
        </p:nvSpPr>
        <p:spPr/>
        <p:txBody>
          <a:bodyPr/>
          <a:lstStyle/>
          <a:p>
            <a:fld id="{A6BF61DE-9D09-463F-B020-35BC56E7D22C}" type="slidenum">
              <a:rPr lang="en-US" smtClean="0"/>
              <a:t>‹#›</a:t>
            </a:fld>
            <a:endParaRPr lang="en-US"/>
          </a:p>
        </p:txBody>
      </p:sp>
    </p:spTree>
    <p:extLst>
      <p:ext uri="{BB962C8B-B14F-4D97-AF65-F5344CB8AC3E}">
        <p14:creationId xmlns:p14="http://schemas.microsoft.com/office/powerpoint/2010/main" val="30108070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1_Diseño personaliza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uFillTx/>
              </a:rPr>
              <a:t>Haga clic para modificar el estilo de título del patrón</a:t>
            </a:r>
            <a:endParaRPr lang="es-VE">
              <a:uFillTx/>
            </a:endParaRPr>
          </a:p>
        </p:txBody>
      </p:sp>
      <p:sp>
        <p:nvSpPr>
          <p:cNvPr id="3" name="Marcador de fecha 2"/>
          <p:cNvSpPr>
            <a:spLocks noGrp="1"/>
          </p:cNvSpPr>
          <p:nvPr>
            <p:ph type="dt" sz="half" idx="10"/>
          </p:nvPr>
        </p:nvSpPr>
        <p:spPr/>
        <p:txBody>
          <a:bodyPr/>
          <a:lstStyle/>
          <a:p>
            <a:pPr>
              <a:buFontTx/>
              <a:buNone/>
            </a:pPr>
            <a:fld id="{9A4D58C3-D444-4060-A105-E25A3FF71C51}" type="datetime1">
              <a:rPr lang="es-VE" kern="1200" smtClean="0">
                <a:solidFill>
                  <a:srgbClr val="000000">
                    <a:tint val="75000"/>
                  </a:srgbClr>
                </a:solidFill>
                <a:uFillTx/>
                <a:latin typeface="Palatino Linotype"/>
                <a:ea typeface="+mn-ea"/>
                <a:cs typeface="+mn-cs"/>
              </a:rPr>
              <a:pPr>
                <a:buFontTx/>
                <a:buNone/>
              </a:pPr>
              <a:t>07/01/2022</a:t>
            </a:fld>
            <a:endParaRPr lang="es-VE" kern="1200" dirty="0">
              <a:solidFill>
                <a:srgbClr val="000000">
                  <a:tint val="75000"/>
                </a:srgbClr>
              </a:solidFill>
              <a:uFillTx/>
              <a:latin typeface="Palatino Linotype"/>
              <a:ea typeface="+mn-ea"/>
              <a:cs typeface="+mn-cs"/>
            </a:endParaRPr>
          </a:p>
        </p:txBody>
      </p:sp>
      <p:sp>
        <p:nvSpPr>
          <p:cNvPr id="4" name="Marcador de pie de página 3"/>
          <p:cNvSpPr>
            <a:spLocks noGrp="1"/>
          </p:cNvSpPr>
          <p:nvPr>
            <p:ph type="ftr" sz="quarter" idx="11"/>
          </p:nvPr>
        </p:nvSpPr>
        <p:spPr/>
        <p:txBody>
          <a:bodyPr/>
          <a:lstStyle/>
          <a:p>
            <a:pPr>
              <a:buFontTx/>
              <a:buNone/>
            </a:pPr>
            <a:endParaRPr lang="es-VE" kern="1200" dirty="0">
              <a:solidFill>
                <a:srgbClr val="000000">
                  <a:tint val="75000"/>
                </a:srgbClr>
              </a:solidFill>
              <a:uFillTx/>
              <a:latin typeface="Palatino Linotype"/>
              <a:ea typeface="+mn-ea"/>
              <a:cs typeface="+mn-cs"/>
            </a:endParaRPr>
          </a:p>
        </p:txBody>
      </p:sp>
      <p:sp>
        <p:nvSpPr>
          <p:cNvPr id="5" name="Marcador de número de diapositiva 4"/>
          <p:cNvSpPr>
            <a:spLocks noGrp="1"/>
          </p:cNvSpPr>
          <p:nvPr>
            <p:ph type="sldNum" sz="quarter" idx="12"/>
          </p:nvPr>
        </p:nvSpPr>
        <p:spPr/>
        <p:txBody>
          <a:bodyPr/>
          <a:lstStyle/>
          <a:p>
            <a:pPr>
              <a:buFontTx/>
              <a:buNone/>
            </a:pPr>
            <a:fld id="{5C6DB8CB-8B72-460F-B4E4-6A15EEC341A1}" type="slidenum">
              <a:rPr lang="es-VE" kern="1200" smtClean="0">
                <a:solidFill>
                  <a:srgbClr val="000000">
                    <a:tint val="75000"/>
                  </a:srgbClr>
                </a:solidFill>
                <a:uFillTx/>
                <a:latin typeface="Palatino Linotype"/>
                <a:ea typeface="+mn-ea"/>
                <a:cs typeface="+mn-cs"/>
              </a:rPr>
              <a:pPr>
                <a:buFontTx/>
                <a:buNone/>
              </a:pPr>
              <a:t>‹#›</a:t>
            </a:fld>
            <a:endParaRPr lang="es-VE" kern="1200" dirty="0">
              <a:solidFill>
                <a:srgbClr val="000000">
                  <a:tint val="75000"/>
                </a:srgbClr>
              </a:solidFill>
              <a:uFillTx/>
              <a:latin typeface="Palatino Linotype"/>
              <a:ea typeface="+mn-ea"/>
              <a:cs typeface="+mn-cs"/>
            </a:endParaRPr>
          </a:p>
        </p:txBody>
      </p:sp>
    </p:spTree>
    <p:extLst>
      <p:ext uri="{BB962C8B-B14F-4D97-AF65-F5344CB8AC3E}">
        <p14:creationId xmlns:p14="http://schemas.microsoft.com/office/powerpoint/2010/main" val="194415177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Diseño personalizado">
    <p:spTree>
      <p:nvGrpSpPr>
        <p:cNvPr id="1" name=""/>
        <p:cNvGrpSpPr/>
        <p:nvPr/>
      </p:nvGrpSpPr>
      <p:grpSpPr>
        <a:xfrm>
          <a:off x="0" y="0"/>
          <a:ext cx="0" cy="0"/>
          <a:chOff x="0" y="0"/>
          <a:chExt cx="0" cy="0"/>
        </a:xfrm>
      </p:grpSpPr>
      <p:sp>
        <p:nvSpPr>
          <p:cNvPr id="2" name="Título 1"/>
          <p:cNvSpPr>
            <a:spLocks noGrp="1"/>
          </p:cNvSpPr>
          <p:nvPr>
            <p:ph type="title" hasCustomPrompt="1"/>
          </p:nvPr>
        </p:nvSpPr>
        <p:spPr/>
        <p:txBody>
          <a:bodyPr/>
          <a:lstStyle>
            <a:lvl1pPr algn="ctr">
              <a:defRPr b="1">
                <a:solidFill>
                  <a:srgbClr val="F7941D"/>
                </a:solidFill>
                <a:uFillTx/>
                <a:latin typeface="Gill Sans MT Condensed" panose="020B0506020104020203" pitchFamily="34" charset="0"/>
              </a:defRPr>
            </a:lvl1pPr>
          </a:lstStyle>
          <a:p>
            <a:r>
              <a:rPr lang="es-ES" dirty="0">
                <a:uFillTx/>
              </a:rPr>
              <a:t>HAGA CLIC PARA MODIFICAR EL ESTILO DE TÍTULO DEL PATRÓN</a:t>
            </a:r>
            <a:endParaRPr lang="es-VE" dirty="0">
              <a:uFillTx/>
            </a:endParaRPr>
          </a:p>
        </p:txBody>
      </p:sp>
      <p:sp>
        <p:nvSpPr>
          <p:cNvPr id="3" name="Marcador de fecha 2"/>
          <p:cNvSpPr>
            <a:spLocks noGrp="1"/>
          </p:cNvSpPr>
          <p:nvPr>
            <p:ph type="dt" sz="half" idx="10"/>
          </p:nvPr>
        </p:nvSpPr>
        <p:spPr/>
        <p:txBody>
          <a:bodyPr/>
          <a:lstStyle/>
          <a:p>
            <a:pPr>
              <a:buFontTx/>
              <a:buNone/>
            </a:pPr>
            <a:fld id="{9A4D58C3-D444-4060-A105-E25A3FF71C51}" type="datetime1">
              <a:rPr lang="es-VE" kern="1200" smtClean="0">
                <a:solidFill>
                  <a:srgbClr val="000000">
                    <a:tint val="75000"/>
                  </a:srgbClr>
                </a:solidFill>
                <a:uFillTx/>
                <a:latin typeface="Palatino Linotype"/>
                <a:ea typeface="+mn-ea"/>
                <a:cs typeface="+mn-cs"/>
              </a:rPr>
              <a:pPr>
                <a:buFontTx/>
                <a:buNone/>
              </a:pPr>
              <a:t>07/01/2022</a:t>
            </a:fld>
            <a:endParaRPr lang="es-VE" kern="1200" dirty="0">
              <a:solidFill>
                <a:srgbClr val="000000">
                  <a:tint val="75000"/>
                </a:srgbClr>
              </a:solidFill>
              <a:uFillTx/>
              <a:latin typeface="Palatino Linotype"/>
              <a:ea typeface="+mn-ea"/>
              <a:cs typeface="+mn-cs"/>
            </a:endParaRPr>
          </a:p>
        </p:txBody>
      </p:sp>
      <p:sp>
        <p:nvSpPr>
          <p:cNvPr id="4" name="Marcador de pie de página 3"/>
          <p:cNvSpPr>
            <a:spLocks noGrp="1"/>
          </p:cNvSpPr>
          <p:nvPr>
            <p:ph type="ftr" sz="quarter" idx="11"/>
          </p:nvPr>
        </p:nvSpPr>
        <p:spPr/>
        <p:txBody>
          <a:bodyPr/>
          <a:lstStyle/>
          <a:p>
            <a:pPr>
              <a:buFontTx/>
              <a:buNone/>
            </a:pPr>
            <a:endParaRPr lang="es-VE" kern="1200" dirty="0">
              <a:solidFill>
                <a:srgbClr val="000000">
                  <a:tint val="75000"/>
                </a:srgbClr>
              </a:solidFill>
              <a:uFillTx/>
              <a:latin typeface="Palatino Linotype"/>
              <a:ea typeface="+mn-ea"/>
              <a:cs typeface="+mn-cs"/>
            </a:endParaRPr>
          </a:p>
        </p:txBody>
      </p:sp>
      <p:sp>
        <p:nvSpPr>
          <p:cNvPr id="10" name="Rectángulo 9"/>
          <p:cNvSpPr>
            <a:spLocks/>
          </p:cNvSpPr>
          <p:nvPr userDrawn="1"/>
        </p:nvSpPr>
        <p:spPr>
          <a:xfrm>
            <a:off x="0" y="6356351"/>
            <a:ext cx="12192000" cy="225141"/>
          </a:xfrm>
          <a:prstGeom prst="rect">
            <a:avLst/>
          </a:prstGeom>
          <a:solidFill>
            <a:srgbClr val="8182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sz="2400" dirty="0">
              <a:uFillTx/>
            </a:endParaRPr>
          </a:p>
        </p:txBody>
      </p:sp>
      <p:sp>
        <p:nvSpPr>
          <p:cNvPr id="5" name="Marcador de número de diapositiva 4"/>
          <p:cNvSpPr>
            <a:spLocks noGrp="1"/>
          </p:cNvSpPr>
          <p:nvPr>
            <p:ph type="sldNum" sz="quarter" idx="12"/>
          </p:nvPr>
        </p:nvSpPr>
        <p:spPr>
          <a:xfrm>
            <a:off x="5823045" y="6265365"/>
            <a:ext cx="545911" cy="407112"/>
          </a:xfrm>
        </p:spPr>
        <p:txBody>
          <a:bodyPr/>
          <a:lstStyle>
            <a:lvl1pPr>
              <a:defRPr sz="1200" b="1">
                <a:solidFill>
                  <a:schemeClr val="bg1"/>
                </a:solidFill>
                <a:uFillTx/>
              </a:defRPr>
            </a:lvl1pPr>
          </a:lstStyle>
          <a:p>
            <a:pPr>
              <a:buFontTx/>
              <a:buNone/>
            </a:pPr>
            <a:fld id="{5C6DB8CB-8B72-460F-B4E4-6A15EEC341A1}" type="slidenum">
              <a:rPr lang="es-VE" kern="1200" smtClean="0">
                <a:uFillTx/>
                <a:latin typeface="Palatino Linotype"/>
                <a:ea typeface="+mn-ea"/>
                <a:cs typeface="+mn-cs"/>
              </a:rPr>
              <a:pPr>
                <a:buFontTx/>
                <a:buNone/>
              </a:pPr>
              <a:t>‹#›</a:t>
            </a:fld>
            <a:endParaRPr lang="es-VE" kern="1200" dirty="0">
              <a:uFillTx/>
              <a:latin typeface="Palatino Linotype"/>
              <a:ea typeface="+mn-ea"/>
              <a:cs typeface="+mn-cs"/>
            </a:endParaRPr>
          </a:p>
        </p:txBody>
      </p:sp>
      <p:grpSp>
        <p:nvGrpSpPr>
          <p:cNvPr id="11" name="Grupo 10"/>
          <p:cNvGrpSpPr/>
          <p:nvPr userDrawn="1"/>
        </p:nvGrpSpPr>
        <p:grpSpPr>
          <a:xfrm>
            <a:off x="-137698" y="5743492"/>
            <a:ext cx="1302307" cy="1211085"/>
            <a:chOff x="4673442" y="2969535"/>
            <a:chExt cx="1884509" cy="1882156"/>
          </a:xfrm>
        </p:grpSpPr>
        <p:sp>
          <p:nvSpPr>
            <p:cNvPr id="12" name="Elipse 11"/>
            <p:cNvSpPr>
              <a:spLocks/>
            </p:cNvSpPr>
            <p:nvPr/>
          </p:nvSpPr>
          <p:spPr>
            <a:xfrm>
              <a:off x="5076185" y="3404012"/>
              <a:ext cx="1188208" cy="121198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sz="2400" dirty="0">
                <a:uFillTx/>
              </a:endParaRPr>
            </a:p>
          </p:txBody>
        </p:sp>
        <p:pic>
          <p:nvPicPr>
            <p:cNvPr id="13" name="Imagen 12"/>
            <p:cNvPicPr>
              <a:picLocks noChangeAspect="1"/>
            </p:cNvPicPr>
            <p:nvPr/>
          </p:nvPicPr>
          <p:blipFill>
            <a:blip r:embed="rId2" cstate="print"/>
            <a:stretch>
              <a:fillRect/>
            </a:stretch>
          </p:blipFill>
          <p:spPr>
            <a:xfrm>
              <a:off x="4673442" y="2969535"/>
              <a:ext cx="1884509" cy="1882156"/>
            </a:xfrm>
            <a:prstGeom prst="rect">
              <a:avLst/>
            </a:prstGeom>
            <a:noFill/>
          </p:spPr>
        </p:pic>
      </p:grpSp>
      <p:sp>
        <p:nvSpPr>
          <p:cNvPr id="15" name="Marcador de texto 14"/>
          <p:cNvSpPr>
            <a:spLocks noGrp="1"/>
          </p:cNvSpPr>
          <p:nvPr>
            <p:ph type="body" sz="quarter" idx="13"/>
          </p:nvPr>
        </p:nvSpPr>
        <p:spPr>
          <a:xfrm>
            <a:off x="838200" y="1964266"/>
            <a:ext cx="10515600" cy="4392084"/>
          </a:xfrm>
        </p:spPr>
        <p:txBody>
          <a:bodyPr>
            <a:noAutofit/>
          </a:bodyPr>
          <a:lstStyle>
            <a:lvl1pPr>
              <a:defRPr sz="3733">
                <a:uFillTx/>
              </a:defRPr>
            </a:lvl1pPr>
            <a:lvl2pPr>
              <a:defRPr sz="3200">
                <a:uFillTx/>
              </a:defRPr>
            </a:lvl2pPr>
            <a:lvl3pPr>
              <a:defRPr sz="2400">
                <a:uFillTx/>
              </a:defRPr>
            </a:lvl3pPr>
            <a:lvl4pPr>
              <a:defRPr sz="2133">
                <a:uFillTx/>
              </a:defRPr>
            </a:lvl4pPr>
            <a:lvl5pPr>
              <a:defRPr sz="2133">
                <a:uFillTx/>
              </a:defRPr>
            </a:lvl5pPr>
          </a:lstStyle>
          <a:p>
            <a:pPr lvl="0"/>
            <a:r>
              <a:rPr lang="es-ES">
                <a:uFillTx/>
              </a:rPr>
              <a:t>Haga clic para modificar el estilo de texto del patrón</a:t>
            </a:r>
          </a:p>
          <a:p>
            <a:pPr lvl="1"/>
            <a:r>
              <a:rPr lang="es-ES">
                <a:uFillTx/>
              </a:rPr>
              <a:t>Segundo nivel</a:t>
            </a:r>
          </a:p>
          <a:p>
            <a:pPr lvl="2"/>
            <a:r>
              <a:rPr lang="es-ES">
                <a:uFillTx/>
              </a:rPr>
              <a:t>Tercer nivel</a:t>
            </a:r>
          </a:p>
          <a:p>
            <a:pPr lvl="3"/>
            <a:r>
              <a:rPr lang="es-ES">
                <a:uFillTx/>
              </a:rPr>
              <a:t>Cuarto nivel</a:t>
            </a:r>
          </a:p>
          <a:p>
            <a:pPr lvl="4"/>
            <a:r>
              <a:rPr lang="es-ES">
                <a:uFillTx/>
              </a:rPr>
              <a:t>Quinto nivel</a:t>
            </a:r>
            <a:endParaRPr lang="es-VE">
              <a:uFillTx/>
            </a:endParaRPr>
          </a:p>
        </p:txBody>
      </p:sp>
    </p:spTree>
    <p:extLst>
      <p:ext uri="{BB962C8B-B14F-4D97-AF65-F5344CB8AC3E}">
        <p14:creationId xmlns:p14="http://schemas.microsoft.com/office/powerpoint/2010/main" val="207138867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_Diseño personalizado">
    <p:spTree>
      <p:nvGrpSpPr>
        <p:cNvPr id="1" name=""/>
        <p:cNvGrpSpPr/>
        <p:nvPr/>
      </p:nvGrpSpPr>
      <p:grpSpPr>
        <a:xfrm>
          <a:off x="0" y="0"/>
          <a:ext cx="0" cy="0"/>
          <a:chOff x="0" y="0"/>
          <a:chExt cx="0" cy="0"/>
        </a:xfrm>
      </p:grpSpPr>
      <p:sp>
        <p:nvSpPr>
          <p:cNvPr id="2" name="Título 1"/>
          <p:cNvSpPr>
            <a:spLocks noGrp="1"/>
          </p:cNvSpPr>
          <p:nvPr>
            <p:ph type="title" hasCustomPrompt="1"/>
          </p:nvPr>
        </p:nvSpPr>
        <p:spPr>
          <a:xfrm>
            <a:off x="961743" y="2512391"/>
            <a:ext cx="10515600" cy="1325563"/>
          </a:xfrm>
        </p:spPr>
        <p:txBody>
          <a:bodyPr>
            <a:noAutofit/>
          </a:bodyPr>
          <a:lstStyle>
            <a:lvl1pPr algn="ctr">
              <a:defRPr sz="8000" b="1">
                <a:solidFill>
                  <a:srgbClr val="F7941D"/>
                </a:solidFill>
                <a:uFillTx/>
                <a:latin typeface="Gill Sans MT Condensed" panose="020B0506020104020203" pitchFamily="34" charset="0"/>
              </a:defRPr>
            </a:lvl1pPr>
          </a:lstStyle>
          <a:p>
            <a:r>
              <a:rPr lang="es-ES" dirty="0">
                <a:uFillTx/>
              </a:rPr>
              <a:t>HAGA CLIC PARA MODIFICAR EL ESTILO DE TÍTULO DEL PATRÓN</a:t>
            </a:r>
            <a:endParaRPr lang="es-VE" dirty="0">
              <a:uFillTx/>
            </a:endParaRPr>
          </a:p>
        </p:txBody>
      </p:sp>
      <p:sp>
        <p:nvSpPr>
          <p:cNvPr id="3" name="Marcador de fecha 2"/>
          <p:cNvSpPr>
            <a:spLocks noGrp="1"/>
          </p:cNvSpPr>
          <p:nvPr>
            <p:ph type="dt" sz="half" idx="10"/>
          </p:nvPr>
        </p:nvSpPr>
        <p:spPr/>
        <p:txBody>
          <a:bodyPr/>
          <a:lstStyle/>
          <a:p>
            <a:pPr>
              <a:buFontTx/>
              <a:buNone/>
            </a:pPr>
            <a:fld id="{9A4D58C3-D444-4060-A105-E25A3FF71C51}" type="datetime1">
              <a:rPr lang="es-VE" kern="1200" smtClean="0">
                <a:solidFill>
                  <a:srgbClr val="000000">
                    <a:tint val="75000"/>
                  </a:srgbClr>
                </a:solidFill>
                <a:uFillTx/>
                <a:latin typeface="Palatino Linotype"/>
                <a:ea typeface="+mn-ea"/>
                <a:cs typeface="+mn-cs"/>
              </a:rPr>
              <a:pPr>
                <a:buFontTx/>
                <a:buNone/>
              </a:pPr>
              <a:t>07/01/2022</a:t>
            </a:fld>
            <a:endParaRPr lang="es-VE" kern="1200" dirty="0">
              <a:solidFill>
                <a:srgbClr val="000000">
                  <a:tint val="75000"/>
                </a:srgbClr>
              </a:solidFill>
              <a:uFillTx/>
              <a:latin typeface="Palatino Linotype"/>
              <a:ea typeface="+mn-ea"/>
              <a:cs typeface="+mn-cs"/>
            </a:endParaRPr>
          </a:p>
        </p:txBody>
      </p:sp>
      <p:sp>
        <p:nvSpPr>
          <p:cNvPr id="4" name="Marcador de pie de página 3"/>
          <p:cNvSpPr>
            <a:spLocks noGrp="1"/>
          </p:cNvSpPr>
          <p:nvPr>
            <p:ph type="ftr" sz="quarter" idx="11"/>
          </p:nvPr>
        </p:nvSpPr>
        <p:spPr/>
        <p:txBody>
          <a:bodyPr/>
          <a:lstStyle/>
          <a:p>
            <a:pPr>
              <a:buFontTx/>
              <a:buNone/>
            </a:pPr>
            <a:endParaRPr lang="es-VE" kern="1200" dirty="0">
              <a:solidFill>
                <a:srgbClr val="000000">
                  <a:tint val="75000"/>
                </a:srgbClr>
              </a:solidFill>
              <a:uFillTx/>
              <a:latin typeface="Palatino Linotype"/>
              <a:ea typeface="+mn-ea"/>
              <a:cs typeface="+mn-cs"/>
            </a:endParaRPr>
          </a:p>
        </p:txBody>
      </p:sp>
      <p:sp>
        <p:nvSpPr>
          <p:cNvPr id="10" name="Rectángulo 9"/>
          <p:cNvSpPr>
            <a:spLocks/>
          </p:cNvSpPr>
          <p:nvPr userDrawn="1"/>
        </p:nvSpPr>
        <p:spPr>
          <a:xfrm>
            <a:off x="0" y="6356351"/>
            <a:ext cx="12192000" cy="225141"/>
          </a:xfrm>
          <a:prstGeom prst="rect">
            <a:avLst/>
          </a:prstGeom>
          <a:solidFill>
            <a:srgbClr val="8182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sz="2400" dirty="0">
              <a:uFillTx/>
            </a:endParaRPr>
          </a:p>
        </p:txBody>
      </p:sp>
      <p:sp>
        <p:nvSpPr>
          <p:cNvPr id="5" name="Marcador de número de diapositiva 4"/>
          <p:cNvSpPr>
            <a:spLocks noGrp="1"/>
          </p:cNvSpPr>
          <p:nvPr>
            <p:ph type="sldNum" sz="quarter" idx="12"/>
          </p:nvPr>
        </p:nvSpPr>
        <p:spPr>
          <a:xfrm>
            <a:off x="5823045" y="6265365"/>
            <a:ext cx="545911" cy="407112"/>
          </a:xfrm>
        </p:spPr>
        <p:txBody>
          <a:bodyPr/>
          <a:lstStyle>
            <a:lvl1pPr>
              <a:defRPr sz="1200" b="1">
                <a:solidFill>
                  <a:schemeClr val="bg1"/>
                </a:solidFill>
                <a:uFillTx/>
              </a:defRPr>
            </a:lvl1pPr>
          </a:lstStyle>
          <a:p>
            <a:pPr>
              <a:buFontTx/>
              <a:buNone/>
            </a:pPr>
            <a:fld id="{5C6DB8CB-8B72-460F-B4E4-6A15EEC341A1}" type="slidenum">
              <a:rPr lang="es-VE" kern="1200" smtClean="0">
                <a:uFillTx/>
                <a:latin typeface="Palatino Linotype"/>
                <a:ea typeface="+mn-ea"/>
                <a:cs typeface="+mn-cs"/>
              </a:rPr>
              <a:pPr>
                <a:buFontTx/>
                <a:buNone/>
              </a:pPr>
              <a:t>‹#›</a:t>
            </a:fld>
            <a:endParaRPr lang="es-VE" kern="1200" dirty="0">
              <a:uFillTx/>
              <a:latin typeface="Palatino Linotype"/>
              <a:ea typeface="+mn-ea"/>
              <a:cs typeface="+mn-cs"/>
            </a:endParaRPr>
          </a:p>
        </p:txBody>
      </p:sp>
      <p:grpSp>
        <p:nvGrpSpPr>
          <p:cNvPr id="11" name="Grupo 10"/>
          <p:cNvGrpSpPr/>
          <p:nvPr userDrawn="1"/>
        </p:nvGrpSpPr>
        <p:grpSpPr>
          <a:xfrm>
            <a:off x="-137698" y="5743492"/>
            <a:ext cx="1302307" cy="1211085"/>
            <a:chOff x="4673442" y="2969535"/>
            <a:chExt cx="1884509" cy="1882156"/>
          </a:xfrm>
        </p:grpSpPr>
        <p:sp>
          <p:nvSpPr>
            <p:cNvPr id="12" name="Elipse 11"/>
            <p:cNvSpPr>
              <a:spLocks/>
            </p:cNvSpPr>
            <p:nvPr/>
          </p:nvSpPr>
          <p:spPr>
            <a:xfrm>
              <a:off x="5076185" y="3404012"/>
              <a:ext cx="1188208" cy="121198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sz="2400" dirty="0">
                <a:uFillTx/>
              </a:endParaRPr>
            </a:p>
          </p:txBody>
        </p:sp>
        <p:pic>
          <p:nvPicPr>
            <p:cNvPr id="13" name="Imagen 12"/>
            <p:cNvPicPr>
              <a:picLocks noChangeAspect="1"/>
            </p:cNvPicPr>
            <p:nvPr/>
          </p:nvPicPr>
          <p:blipFill>
            <a:blip r:embed="rId2" cstate="print"/>
            <a:stretch>
              <a:fillRect/>
            </a:stretch>
          </p:blipFill>
          <p:spPr>
            <a:xfrm>
              <a:off x="4673442" y="2969535"/>
              <a:ext cx="1884509" cy="1882156"/>
            </a:xfrm>
            <a:prstGeom prst="rect">
              <a:avLst/>
            </a:prstGeom>
            <a:noFill/>
          </p:spPr>
        </p:pic>
      </p:grpSp>
      <p:sp>
        <p:nvSpPr>
          <p:cNvPr id="15" name="Marcador de texto 14"/>
          <p:cNvSpPr>
            <a:spLocks noGrp="1"/>
          </p:cNvSpPr>
          <p:nvPr>
            <p:ph type="body" sz="quarter" idx="13"/>
          </p:nvPr>
        </p:nvSpPr>
        <p:spPr>
          <a:xfrm>
            <a:off x="961743" y="4712873"/>
            <a:ext cx="10515600" cy="1219200"/>
          </a:xfrm>
        </p:spPr>
        <p:txBody>
          <a:bodyPr/>
          <a:lstStyle/>
          <a:p>
            <a:pPr lvl="0"/>
            <a:r>
              <a:rPr lang="es-ES">
                <a:uFillTx/>
              </a:rPr>
              <a:t>Haga clic para modificar el estilo de texto del patrón</a:t>
            </a:r>
          </a:p>
          <a:p>
            <a:pPr lvl="1"/>
            <a:r>
              <a:rPr lang="es-ES">
                <a:uFillTx/>
              </a:rPr>
              <a:t>Segundo nivel</a:t>
            </a:r>
          </a:p>
          <a:p>
            <a:pPr lvl="2"/>
            <a:r>
              <a:rPr lang="es-ES">
                <a:uFillTx/>
              </a:rPr>
              <a:t>Tercer nivel</a:t>
            </a:r>
          </a:p>
          <a:p>
            <a:pPr lvl="3"/>
            <a:r>
              <a:rPr lang="es-ES">
                <a:uFillTx/>
              </a:rPr>
              <a:t>Cuarto nivel</a:t>
            </a:r>
          </a:p>
          <a:p>
            <a:pPr lvl="4"/>
            <a:r>
              <a:rPr lang="es-ES">
                <a:uFillTx/>
              </a:rPr>
              <a:t>Quinto nivel</a:t>
            </a:r>
            <a:endParaRPr lang="es-VE">
              <a:uFillTx/>
            </a:endParaRPr>
          </a:p>
        </p:txBody>
      </p:sp>
    </p:spTree>
    <p:extLst>
      <p:ext uri="{BB962C8B-B14F-4D97-AF65-F5344CB8AC3E}">
        <p14:creationId xmlns:p14="http://schemas.microsoft.com/office/powerpoint/2010/main" val="249457457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4_Diseño personalizado">
    <p:spTree>
      <p:nvGrpSpPr>
        <p:cNvPr id="1" name=""/>
        <p:cNvGrpSpPr/>
        <p:nvPr/>
      </p:nvGrpSpPr>
      <p:grpSpPr>
        <a:xfrm>
          <a:off x="0" y="0"/>
          <a:ext cx="0" cy="0"/>
          <a:chOff x="0" y="0"/>
          <a:chExt cx="0" cy="0"/>
        </a:xfrm>
      </p:grpSpPr>
      <p:sp>
        <p:nvSpPr>
          <p:cNvPr id="2" name="Título 1"/>
          <p:cNvSpPr>
            <a:spLocks noGrp="1"/>
          </p:cNvSpPr>
          <p:nvPr>
            <p:ph type="title" hasCustomPrompt="1"/>
          </p:nvPr>
        </p:nvSpPr>
        <p:spPr>
          <a:xfrm>
            <a:off x="0" y="-1"/>
            <a:ext cx="6368955" cy="6356351"/>
          </a:xfrm>
          <a:solidFill>
            <a:srgbClr val="F7941D"/>
          </a:solidFill>
          <a:ln>
            <a:solidFill>
              <a:srgbClr val="F7941D"/>
            </a:solidFill>
          </a:ln>
        </p:spPr>
        <p:txBody>
          <a:bodyPr/>
          <a:lstStyle>
            <a:lvl1pPr algn="ctr">
              <a:defRPr b="1">
                <a:solidFill>
                  <a:schemeClr val="bg1"/>
                </a:solidFill>
                <a:uFillTx/>
                <a:latin typeface="Gill Sans MT Condensed" panose="020B0506020104020203" pitchFamily="34" charset="0"/>
              </a:defRPr>
            </a:lvl1pPr>
          </a:lstStyle>
          <a:p>
            <a:r>
              <a:rPr lang="es-ES" dirty="0">
                <a:uFillTx/>
              </a:rPr>
              <a:t>HAGA CLIC PARA MODIFICAR EL ESTILO DE TÍTULO DEL PATRÓN</a:t>
            </a:r>
            <a:endParaRPr lang="es-VE" dirty="0">
              <a:uFillTx/>
            </a:endParaRPr>
          </a:p>
        </p:txBody>
      </p:sp>
      <p:sp>
        <p:nvSpPr>
          <p:cNvPr id="3" name="Marcador de fecha 2"/>
          <p:cNvSpPr>
            <a:spLocks noGrp="1"/>
          </p:cNvSpPr>
          <p:nvPr>
            <p:ph type="dt" sz="half" idx="10"/>
          </p:nvPr>
        </p:nvSpPr>
        <p:spPr/>
        <p:txBody>
          <a:bodyPr/>
          <a:lstStyle/>
          <a:p>
            <a:pPr>
              <a:buFontTx/>
              <a:buNone/>
            </a:pPr>
            <a:fld id="{9A4D58C3-D444-4060-A105-E25A3FF71C51}" type="datetime1">
              <a:rPr lang="es-VE" kern="1200" smtClean="0">
                <a:solidFill>
                  <a:srgbClr val="000000">
                    <a:tint val="75000"/>
                  </a:srgbClr>
                </a:solidFill>
                <a:uFillTx/>
                <a:latin typeface="Palatino Linotype"/>
                <a:ea typeface="+mn-ea"/>
                <a:cs typeface="+mn-cs"/>
              </a:rPr>
              <a:pPr>
                <a:buFontTx/>
                <a:buNone/>
              </a:pPr>
              <a:t>07/01/2022</a:t>
            </a:fld>
            <a:endParaRPr lang="es-VE" kern="1200" dirty="0">
              <a:solidFill>
                <a:srgbClr val="000000">
                  <a:tint val="75000"/>
                </a:srgbClr>
              </a:solidFill>
              <a:uFillTx/>
              <a:latin typeface="Palatino Linotype"/>
              <a:ea typeface="+mn-ea"/>
              <a:cs typeface="+mn-cs"/>
            </a:endParaRPr>
          </a:p>
        </p:txBody>
      </p:sp>
      <p:sp>
        <p:nvSpPr>
          <p:cNvPr id="4" name="Marcador de pie de página 3"/>
          <p:cNvSpPr>
            <a:spLocks noGrp="1"/>
          </p:cNvSpPr>
          <p:nvPr>
            <p:ph type="ftr" sz="quarter" idx="11"/>
          </p:nvPr>
        </p:nvSpPr>
        <p:spPr/>
        <p:txBody>
          <a:bodyPr/>
          <a:lstStyle/>
          <a:p>
            <a:pPr>
              <a:buFontTx/>
              <a:buNone/>
            </a:pPr>
            <a:endParaRPr lang="es-VE" kern="1200" dirty="0">
              <a:solidFill>
                <a:srgbClr val="000000">
                  <a:tint val="75000"/>
                </a:srgbClr>
              </a:solidFill>
              <a:uFillTx/>
              <a:latin typeface="Palatino Linotype"/>
              <a:ea typeface="+mn-ea"/>
              <a:cs typeface="+mn-cs"/>
            </a:endParaRPr>
          </a:p>
        </p:txBody>
      </p:sp>
      <p:sp>
        <p:nvSpPr>
          <p:cNvPr id="10" name="Rectángulo 9"/>
          <p:cNvSpPr>
            <a:spLocks/>
          </p:cNvSpPr>
          <p:nvPr userDrawn="1"/>
        </p:nvSpPr>
        <p:spPr>
          <a:xfrm>
            <a:off x="0" y="6356351"/>
            <a:ext cx="12192000" cy="225141"/>
          </a:xfrm>
          <a:prstGeom prst="rect">
            <a:avLst/>
          </a:prstGeom>
          <a:solidFill>
            <a:srgbClr val="8182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sz="2400" dirty="0">
              <a:uFillTx/>
            </a:endParaRPr>
          </a:p>
        </p:txBody>
      </p:sp>
      <p:sp>
        <p:nvSpPr>
          <p:cNvPr id="5" name="Marcador de número de diapositiva 4"/>
          <p:cNvSpPr>
            <a:spLocks noGrp="1"/>
          </p:cNvSpPr>
          <p:nvPr>
            <p:ph type="sldNum" sz="quarter" idx="12"/>
          </p:nvPr>
        </p:nvSpPr>
        <p:spPr>
          <a:xfrm>
            <a:off x="5823045" y="6265365"/>
            <a:ext cx="545911" cy="407112"/>
          </a:xfrm>
        </p:spPr>
        <p:txBody>
          <a:bodyPr/>
          <a:lstStyle>
            <a:lvl1pPr>
              <a:defRPr sz="1200" b="1">
                <a:solidFill>
                  <a:schemeClr val="bg1"/>
                </a:solidFill>
                <a:uFillTx/>
              </a:defRPr>
            </a:lvl1pPr>
          </a:lstStyle>
          <a:p>
            <a:pPr>
              <a:buFontTx/>
              <a:buNone/>
            </a:pPr>
            <a:fld id="{5C6DB8CB-8B72-460F-B4E4-6A15EEC341A1}" type="slidenum">
              <a:rPr lang="es-VE" kern="1200" smtClean="0">
                <a:uFillTx/>
                <a:latin typeface="Palatino Linotype"/>
                <a:ea typeface="+mn-ea"/>
                <a:cs typeface="+mn-cs"/>
              </a:rPr>
              <a:pPr>
                <a:buFontTx/>
                <a:buNone/>
              </a:pPr>
              <a:t>‹#›</a:t>
            </a:fld>
            <a:endParaRPr lang="es-VE" kern="1200" dirty="0">
              <a:uFillTx/>
              <a:latin typeface="Palatino Linotype"/>
              <a:ea typeface="+mn-ea"/>
              <a:cs typeface="+mn-cs"/>
            </a:endParaRPr>
          </a:p>
        </p:txBody>
      </p:sp>
      <p:sp>
        <p:nvSpPr>
          <p:cNvPr id="15" name="Marcador de texto 14"/>
          <p:cNvSpPr>
            <a:spLocks noGrp="1"/>
          </p:cNvSpPr>
          <p:nvPr>
            <p:ph type="body" sz="quarter" idx="13"/>
          </p:nvPr>
        </p:nvSpPr>
        <p:spPr>
          <a:xfrm>
            <a:off x="6368955" y="-3"/>
            <a:ext cx="5823045" cy="6356352"/>
          </a:xfrm>
          <a:solidFill>
            <a:schemeClr val="bg1"/>
          </a:solidFill>
          <a:ln>
            <a:solidFill>
              <a:srgbClr val="F7941D"/>
            </a:solidFill>
          </a:ln>
        </p:spPr>
        <p:txBody>
          <a:bodyPr anchor="ctr"/>
          <a:lstStyle/>
          <a:p>
            <a:pPr lvl="0"/>
            <a:r>
              <a:rPr lang="es-ES" dirty="0">
                <a:uFillTx/>
              </a:rPr>
              <a:t>Haga clic para modificar el estilo de texto del patrón</a:t>
            </a:r>
          </a:p>
          <a:p>
            <a:pPr lvl="1"/>
            <a:r>
              <a:rPr lang="es-ES" dirty="0">
                <a:uFillTx/>
              </a:rPr>
              <a:t>Segundo nivel</a:t>
            </a:r>
          </a:p>
          <a:p>
            <a:pPr lvl="2"/>
            <a:r>
              <a:rPr lang="es-ES" dirty="0">
                <a:uFillTx/>
              </a:rPr>
              <a:t>Tercer nivel</a:t>
            </a:r>
          </a:p>
          <a:p>
            <a:pPr lvl="3"/>
            <a:r>
              <a:rPr lang="es-ES" dirty="0">
                <a:uFillTx/>
              </a:rPr>
              <a:t>Cuarto nivel</a:t>
            </a:r>
          </a:p>
          <a:p>
            <a:pPr lvl="4"/>
            <a:r>
              <a:rPr lang="es-ES" dirty="0">
                <a:uFillTx/>
              </a:rPr>
              <a:t>Quinto nivel</a:t>
            </a:r>
            <a:endParaRPr lang="es-VE" dirty="0">
              <a:uFillTx/>
            </a:endParaRPr>
          </a:p>
        </p:txBody>
      </p:sp>
      <p:grpSp>
        <p:nvGrpSpPr>
          <p:cNvPr id="11" name="Grupo 10"/>
          <p:cNvGrpSpPr/>
          <p:nvPr userDrawn="1"/>
        </p:nvGrpSpPr>
        <p:grpSpPr>
          <a:xfrm>
            <a:off x="-137698" y="5743492"/>
            <a:ext cx="1302307" cy="1211085"/>
            <a:chOff x="4673442" y="2969535"/>
            <a:chExt cx="1884509" cy="1882156"/>
          </a:xfrm>
        </p:grpSpPr>
        <p:sp>
          <p:nvSpPr>
            <p:cNvPr id="12" name="Elipse 11"/>
            <p:cNvSpPr>
              <a:spLocks/>
            </p:cNvSpPr>
            <p:nvPr/>
          </p:nvSpPr>
          <p:spPr>
            <a:xfrm>
              <a:off x="5076185" y="3404012"/>
              <a:ext cx="1188208" cy="121198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sz="2400" dirty="0">
                <a:uFillTx/>
              </a:endParaRPr>
            </a:p>
          </p:txBody>
        </p:sp>
        <p:pic>
          <p:nvPicPr>
            <p:cNvPr id="13" name="Imagen 12"/>
            <p:cNvPicPr>
              <a:picLocks noChangeAspect="1"/>
            </p:cNvPicPr>
            <p:nvPr/>
          </p:nvPicPr>
          <p:blipFill>
            <a:blip r:embed="rId2" cstate="print"/>
            <a:stretch>
              <a:fillRect/>
            </a:stretch>
          </p:blipFill>
          <p:spPr>
            <a:xfrm>
              <a:off x="4673442" y="2969535"/>
              <a:ext cx="1884509" cy="1882156"/>
            </a:xfrm>
            <a:prstGeom prst="rect">
              <a:avLst/>
            </a:prstGeom>
            <a:noFill/>
          </p:spPr>
        </p:pic>
      </p:grpSp>
    </p:spTree>
    <p:extLst>
      <p:ext uri="{BB962C8B-B14F-4D97-AF65-F5344CB8AC3E}">
        <p14:creationId xmlns:p14="http://schemas.microsoft.com/office/powerpoint/2010/main" val="144454711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5_Diseño personalizado">
    <p:spTree>
      <p:nvGrpSpPr>
        <p:cNvPr id="1" name=""/>
        <p:cNvGrpSpPr/>
        <p:nvPr/>
      </p:nvGrpSpPr>
      <p:grpSpPr>
        <a:xfrm>
          <a:off x="0" y="0"/>
          <a:ext cx="0" cy="0"/>
          <a:chOff x="0" y="0"/>
          <a:chExt cx="0" cy="0"/>
        </a:xfrm>
      </p:grpSpPr>
      <p:sp>
        <p:nvSpPr>
          <p:cNvPr id="2" name="Título 1"/>
          <p:cNvSpPr>
            <a:spLocks noGrp="1"/>
          </p:cNvSpPr>
          <p:nvPr>
            <p:ph type="title" hasCustomPrompt="1"/>
          </p:nvPr>
        </p:nvSpPr>
        <p:spPr>
          <a:xfrm>
            <a:off x="0" y="-1"/>
            <a:ext cx="3406253" cy="6356351"/>
          </a:xfrm>
          <a:solidFill>
            <a:srgbClr val="F7941D"/>
          </a:solidFill>
          <a:ln>
            <a:solidFill>
              <a:srgbClr val="F7941D"/>
            </a:solidFill>
          </a:ln>
        </p:spPr>
        <p:txBody>
          <a:bodyPr/>
          <a:lstStyle>
            <a:lvl1pPr marL="0" indent="0" algn="ctr">
              <a:buFont typeface="Arial" panose="020B0604020202020204" pitchFamily="34" charset="0"/>
              <a:buNone/>
              <a:defRPr b="1">
                <a:solidFill>
                  <a:schemeClr val="bg1"/>
                </a:solidFill>
                <a:uFillTx/>
                <a:latin typeface="Gill Sans MT Condensed" panose="020B0506020104020203" pitchFamily="34" charset="0"/>
              </a:defRPr>
            </a:lvl1pPr>
          </a:lstStyle>
          <a:p>
            <a:r>
              <a:rPr lang="es-ES" dirty="0">
                <a:uFillTx/>
              </a:rPr>
              <a:t>HAGA CLIC PARA MODIFICAR EL ESTILO DE TÍTULO DEL PATRÓN</a:t>
            </a:r>
            <a:br>
              <a:rPr lang="es-ES" dirty="0">
                <a:uFillTx/>
              </a:rPr>
            </a:br>
            <a:endParaRPr lang="es-VE" dirty="0">
              <a:uFillTx/>
            </a:endParaRPr>
          </a:p>
        </p:txBody>
      </p:sp>
      <p:sp>
        <p:nvSpPr>
          <p:cNvPr id="3" name="Marcador de fecha 2"/>
          <p:cNvSpPr>
            <a:spLocks noGrp="1"/>
          </p:cNvSpPr>
          <p:nvPr>
            <p:ph type="dt" sz="half" idx="10"/>
          </p:nvPr>
        </p:nvSpPr>
        <p:spPr/>
        <p:txBody>
          <a:bodyPr/>
          <a:lstStyle/>
          <a:p>
            <a:pPr>
              <a:buFontTx/>
              <a:buNone/>
            </a:pPr>
            <a:fld id="{9A4D58C3-D444-4060-A105-E25A3FF71C51}" type="datetime1">
              <a:rPr lang="es-VE" kern="1200" smtClean="0">
                <a:solidFill>
                  <a:srgbClr val="000000">
                    <a:tint val="75000"/>
                  </a:srgbClr>
                </a:solidFill>
                <a:uFillTx/>
                <a:latin typeface="Palatino Linotype"/>
                <a:ea typeface="+mn-ea"/>
                <a:cs typeface="+mn-cs"/>
              </a:rPr>
              <a:pPr>
                <a:buFontTx/>
                <a:buNone/>
              </a:pPr>
              <a:t>07/01/2022</a:t>
            </a:fld>
            <a:endParaRPr lang="es-VE" kern="1200" dirty="0">
              <a:solidFill>
                <a:srgbClr val="000000">
                  <a:tint val="75000"/>
                </a:srgbClr>
              </a:solidFill>
              <a:uFillTx/>
              <a:latin typeface="Palatino Linotype"/>
              <a:ea typeface="+mn-ea"/>
              <a:cs typeface="+mn-cs"/>
            </a:endParaRPr>
          </a:p>
        </p:txBody>
      </p:sp>
      <p:sp>
        <p:nvSpPr>
          <p:cNvPr id="4" name="Marcador de pie de página 3"/>
          <p:cNvSpPr>
            <a:spLocks noGrp="1"/>
          </p:cNvSpPr>
          <p:nvPr>
            <p:ph type="ftr" sz="quarter" idx="11"/>
          </p:nvPr>
        </p:nvSpPr>
        <p:spPr/>
        <p:txBody>
          <a:bodyPr/>
          <a:lstStyle/>
          <a:p>
            <a:pPr>
              <a:buFontTx/>
              <a:buNone/>
            </a:pPr>
            <a:endParaRPr lang="es-VE" kern="1200" dirty="0">
              <a:solidFill>
                <a:srgbClr val="000000">
                  <a:tint val="75000"/>
                </a:srgbClr>
              </a:solidFill>
              <a:uFillTx/>
              <a:latin typeface="Palatino Linotype"/>
              <a:ea typeface="+mn-ea"/>
              <a:cs typeface="+mn-cs"/>
            </a:endParaRPr>
          </a:p>
        </p:txBody>
      </p:sp>
      <p:sp>
        <p:nvSpPr>
          <p:cNvPr id="10" name="Rectángulo 9"/>
          <p:cNvSpPr>
            <a:spLocks/>
          </p:cNvSpPr>
          <p:nvPr userDrawn="1"/>
        </p:nvSpPr>
        <p:spPr>
          <a:xfrm>
            <a:off x="0" y="6356351"/>
            <a:ext cx="12192000" cy="225141"/>
          </a:xfrm>
          <a:prstGeom prst="rect">
            <a:avLst/>
          </a:prstGeom>
          <a:solidFill>
            <a:srgbClr val="8182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sz="2400" dirty="0">
              <a:uFillTx/>
            </a:endParaRPr>
          </a:p>
        </p:txBody>
      </p:sp>
      <p:sp>
        <p:nvSpPr>
          <p:cNvPr id="5" name="Marcador de número de diapositiva 4"/>
          <p:cNvSpPr>
            <a:spLocks noGrp="1"/>
          </p:cNvSpPr>
          <p:nvPr>
            <p:ph type="sldNum" sz="quarter" idx="12"/>
          </p:nvPr>
        </p:nvSpPr>
        <p:spPr>
          <a:xfrm>
            <a:off x="5823045" y="6265365"/>
            <a:ext cx="545911" cy="407112"/>
          </a:xfrm>
        </p:spPr>
        <p:txBody>
          <a:bodyPr/>
          <a:lstStyle>
            <a:lvl1pPr>
              <a:defRPr sz="1200" b="1">
                <a:solidFill>
                  <a:schemeClr val="bg1"/>
                </a:solidFill>
                <a:uFillTx/>
              </a:defRPr>
            </a:lvl1pPr>
          </a:lstStyle>
          <a:p>
            <a:pPr>
              <a:buFontTx/>
              <a:buNone/>
            </a:pPr>
            <a:fld id="{5C6DB8CB-8B72-460F-B4E4-6A15EEC341A1}" type="slidenum">
              <a:rPr lang="es-VE" kern="1200" smtClean="0">
                <a:uFillTx/>
                <a:latin typeface="Palatino Linotype"/>
                <a:ea typeface="+mn-ea"/>
                <a:cs typeface="+mn-cs"/>
              </a:rPr>
              <a:pPr>
                <a:buFontTx/>
                <a:buNone/>
              </a:pPr>
              <a:t>‹#›</a:t>
            </a:fld>
            <a:endParaRPr lang="es-VE" kern="1200" dirty="0">
              <a:uFillTx/>
              <a:latin typeface="Palatino Linotype"/>
              <a:ea typeface="+mn-ea"/>
              <a:cs typeface="+mn-cs"/>
            </a:endParaRPr>
          </a:p>
        </p:txBody>
      </p:sp>
      <p:sp>
        <p:nvSpPr>
          <p:cNvPr id="15" name="Marcador de texto 14"/>
          <p:cNvSpPr>
            <a:spLocks noGrp="1"/>
          </p:cNvSpPr>
          <p:nvPr>
            <p:ph type="body" sz="quarter" idx="13"/>
          </p:nvPr>
        </p:nvSpPr>
        <p:spPr>
          <a:xfrm>
            <a:off x="3406253" y="-3"/>
            <a:ext cx="8785747" cy="6356352"/>
          </a:xfrm>
          <a:solidFill>
            <a:schemeClr val="bg1"/>
          </a:solidFill>
          <a:ln>
            <a:solidFill>
              <a:srgbClr val="F7941D"/>
            </a:solidFill>
          </a:ln>
        </p:spPr>
        <p:txBody>
          <a:bodyPr anchor="ctr"/>
          <a:lstStyle/>
          <a:p>
            <a:pPr lvl="0"/>
            <a:r>
              <a:rPr lang="es-ES" dirty="0">
                <a:uFillTx/>
              </a:rPr>
              <a:t>Haga clic para modificar el estilo de texto del patrón</a:t>
            </a:r>
          </a:p>
          <a:p>
            <a:pPr lvl="1"/>
            <a:r>
              <a:rPr lang="es-ES" dirty="0">
                <a:uFillTx/>
              </a:rPr>
              <a:t>Segundo nivel</a:t>
            </a:r>
          </a:p>
          <a:p>
            <a:pPr lvl="2"/>
            <a:r>
              <a:rPr lang="es-ES" dirty="0">
                <a:uFillTx/>
              </a:rPr>
              <a:t>Tercer nivel</a:t>
            </a:r>
          </a:p>
          <a:p>
            <a:pPr lvl="3"/>
            <a:r>
              <a:rPr lang="es-ES" dirty="0">
                <a:uFillTx/>
              </a:rPr>
              <a:t>Cuarto nivel</a:t>
            </a:r>
          </a:p>
          <a:p>
            <a:pPr lvl="4"/>
            <a:r>
              <a:rPr lang="es-ES" dirty="0">
                <a:uFillTx/>
              </a:rPr>
              <a:t>Quinto nivel</a:t>
            </a:r>
            <a:endParaRPr lang="es-VE" dirty="0">
              <a:uFillTx/>
            </a:endParaRPr>
          </a:p>
        </p:txBody>
      </p:sp>
      <p:grpSp>
        <p:nvGrpSpPr>
          <p:cNvPr id="11" name="Grupo 10"/>
          <p:cNvGrpSpPr/>
          <p:nvPr userDrawn="1"/>
        </p:nvGrpSpPr>
        <p:grpSpPr>
          <a:xfrm>
            <a:off x="-137698" y="5743492"/>
            <a:ext cx="1302307" cy="1211085"/>
            <a:chOff x="4673442" y="2969535"/>
            <a:chExt cx="1884509" cy="1882156"/>
          </a:xfrm>
        </p:grpSpPr>
        <p:sp>
          <p:nvSpPr>
            <p:cNvPr id="12" name="Elipse 11"/>
            <p:cNvSpPr>
              <a:spLocks/>
            </p:cNvSpPr>
            <p:nvPr/>
          </p:nvSpPr>
          <p:spPr>
            <a:xfrm>
              <a:off x="5076185" y="3404012"/>
              <a:ext cx="1188208" cy="121198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sz="2400" dirty="0">
                <a:uFillTx/>
              </a:endParaRPr>
            </a:p>
          </p:txBody>
        </p:sp>
        <p:pic>
          <p:nvPicPr>
            <p:cNvPr id="13" name="Imagen 12"/>
            <p:cNvPicPr>
              <a:picLocks noChangeAspect="1"/>
            </p:cNvPicPr>
            <p:nvPr/>
          </p:nvPicPr>
          <p:blipFill>
            <a:blip r:embed="rId2" cstate="print"/>
            <a:stretch>
              <a:fillRect/>
            </a:stretch>
          </p:blipFill>
          <p:spPr>
            <a:xfrm>
              <a:off x="4673442" y="2969535"/>
              <a:ext cx="1884509" cy="1882156"/>
            </a:xfrm>
            <a:prstGeom prst="rect">
              <a:avLst/>
            </a:prstGeom>
            <a:noFill/>
          </p:spPr>
        </p:pic>
      </p:grpSp>
    </p:spTree>
    <p:extLst>
      <p:ext uri="{BB962C8B-B14F-4D97-AF65-F5344CB8AC3E}">
        <p14:creationId xmlns:p14="http://schemas.microsoft.com/office/powerpoint/2010/main" val="321416645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831851" y="1709740"/>
            <a:ext cx="10515600" cy="2852737"/>
          </a:xfrm>
        </p:spPr>
        <p:txBody>
          <a:bodyPr anchor="b"/>
          <a:lstStyle>
            <a:lvl1pPr>
              <a:defRPr sz="6000">
                <a:uFillTx/>
              </a:defRPr>
            </a:lvl1pPr>
          </a:lstStyle>
          <a:p>
            <a:r>
              <a:rPr lang="es-ES">
                <a:uFillTx/>
              </a:rPr>
              <a:t>Haga clic para modificar el estilo de título del patrón</a:t>
            </a:r>
            <a:endParaRPr lang="es-VE">
              <a:uFillTx/>
            </a:endParaRPr>
          </a:p>
        </p:txBody>
      </p:sp>
      <p:sp>
        <p:nvSpPr>
          <p:cNvPr id="3" name="Marcador de texto 2"/>
          <p:cNvSpPr>
            <a:spLocks noGrp="1"/>
          </p:cNvSpPr>
          <p:nvPr>
            <p:ph type="body" idx="1"/>
          </p:nvPr>
        </p:nvSpPr>
        <p:spPr>
          <a:xfrm>
            <a:off x="831851" y="4589464"/>
            <a:ext cx="10515600" cy="1500187"/>
          </a:xfrm>
        </p:spPr>
        <p:txBody>
          <a:bodyPr/>
          <a:lstStyle>
            <a:lvl1pPr marL="0" indent="0">
              <a:buNone/>
              <a:defRPr sz="2400">
                <a:solidFill>
                  <a:schemeClr val="tx1">
                    <a:tint val="75000"/>
                  </a:schemeClr>
                </a:solidFill>
                <a:uFillTx/>
              </a:defRPr>
            </a:lvl1pPr>
            <a:lvl2pPr marL="457189" indent="0">
              <a:buNone/>
              <a:defRPr sz="2000">
                <a:solidFill>
                  <a:schemeClr val="tx1">
                    <a:tint val="75000"/>
                  </a:schemeClr>
                </a:solidFill>
                <a:uFillTx/>
              </a:defRPr>
            </a:lvl2pPr>
            <a:lvl3pPr marL="914377" indent="0">
              <a:buNone/>
              <a:defRPr sz="1800">
                <a:solidFill>
                  <a:schemeClr val="tx1">
                    <a:tint val="75000"/>
                  </a:schemeClr>
                </a:solidFill>
                <a:uFillTx/>
              </a:defRPr>
            </a:lvl3pPr>
            <a:lvl4pPr marL="1371566" indent="0">
              <a:buNone/>
              <a:defRPr sz="1600">
                <a:solidFill>
                  <a:schemeClr val="tx1">
                    <a:tint val="75000"/>
                  </a:schemeClr>
                </a:solidFill>
                <a:uFillTx/>
              </a:defRPr>
            </a:lvl4pPr>
            <a:lvl5pPr marL="1828754" indent="0">
              <a:buNone/>
              <a:defRPr sz="1600">
                <a:solidFill>
                  <a:schemeClr val="tx1">
                    <a:tint val="75000"/>
                  </a:schemeClr>
                </a:solidFill>
                <a:uFillTx/>
              </a:defRPr>
            </a:lvl5pPr>
            <a:lvl6pPr marL="2285943" indent="0">
              <a:buNone/>
              <a:defRPr sz="1600">
                <a:solidFill>
                  <a:schemeClr val="tx1">
                    <a:tint val="75000"/>
                  </a:schemeClr>
                </a:solidFill>
                <a:uFillTx/>
              </a:defRPr>
            </a:lvl6pPr>
            <a:lvl7pPr marL="2743131" indent="0">
              <a:buNone/>
              <a:defRPr sz="1600">
                <a:solidFill>
                  <a:schemeClr val="tx1">
                    <a:tint val="75000"/>
                  </a:schemeClr>
                </a:solidFill>
                <a:uFillTx/>
              </a:defRPr>
            </a:lvl7pPr>
            <a:lvl8pPr marL="3200320" indent="0">
              <a:buNone/>
              <a:defRPr sz="1600">
                <a:solidFill>
                  <a:schemeClr val="tx1">
                    <a:tint val="75000"/>
                  </a:schemeClr>
                </a:solidFill>
                <a:uFillTx/>
              </a:defRPr>
            </a:lvl8pPr>
            <a:lvl9pPr marL="3657509" indent="0">
              <a:buNone/>
              <a:defRPr sz="1600">
                <a:solidFill>
                  <a:schemeClr val="tx1">
                    <a:tint val="75000"/>
                  </a:schemeClr>
                </a:solidFill>
                <a:uFillTx/>
              </a:defRPr>
            </a:lvl9pPr>
          </a:lstStyle>
          <a:p>
            <a:pPr lvl="0"/>
            <a:r>
              <a:rPr lang="es-ES">
                <a:uFillTx/>
              </a:rPr>
              <a:t>Haga clic para modificar el estilo de texto del patrón</a:t>
            </a:r>
          </a:p>
        </p:txBody>
      </p:sp>
      <p:sp>
        <p:nvSpPr>
          <p:cNvPr id="4" name="Marcador de fecha 3"/>
          <p:cNvSpPr>
            <a:spLocks noGrp="1"/>
          </p:cNvSpPr>
          <p:nvPr>
            <p:ph type="dt" sz="half" idx="10"/>
          </p:nvPr>
        </p:nvSpPr>
        <p:spPr/>
        <p:txBody>
          <a:bodyPr/>
          <a:lstStyle/>
          <a:p>
            <a:fld id="{8D023367-08F5-44F9-8584-69CC34AF4FE1}" type="datetime1">
              <a:rPr lang="es-VE" smtClean="0">
                <a:solidFill>
                  <a:srgbClr val="000000">
                    <a:tint val="75000"/>
                  </a:srgbClr>
                </a:solidFill>
                <a:uFillTx/>
              </a:rPr>
              <a:pPr/>
              <a:t>07/01/2022</a:t>
            </a:fld>
            <a:endParaRPr lang="es-VE" dirty="0">
              <a:solidFill>
                <a:srgbClr val="000000">
                  <a:tint val="75000"/>
                </a:srgbClr>
              </a:solidFill>
              <a:uFillTx/>
            </a:endParaRPr>
          </a:p>
        </p:txBody>
      </p:sp>
      <p:sp>
        <p:nvSpPr>
          <p:cNvPr id="5" name="Marcador de pie de página 4"/>
          <p:cNvSpPr>
            <a:spLocks noGrp="1"/>
          </p:cNvSpPr>
          <p:nvPr>
            <p:ph type="ftr" sz="quarter" idx="11"/>
          </p:nvPr>
        </p:nvSpPr>
        <p:spPr/>
        <p:txBody>
          <a:bodyPr/>
          <a:lstStyle/>
          <a:p>
            <a:endParaRPr lang="es-VE" dirty="0">
              <a:solidFill>
                <a:srgbClr val="000000">
                  <a:tint val="75000"/>
                </a:srgbClr>
              </a:solidFill>
              <a:uFillTx/>
            </a:endParaRPr>
          </a:p>
        </p:txBody>
      </p:sp>
      <p:sp>
        <p:nvSpPr>
          <p:cNvPr id="6" name="Marcador de número de diapositiva 5"/>
          <p:cNvSpPr>
            <a:spLocks noGrp="1"/>
          </p:cNvSpPr>
          <p:nvPr>
            <p:ph type="sldNum" sz="quarter" idx="12"/>
          </p:nvPr>
        </p:nvSpPr>
        <p:spPr/>
        <p:txBody>
          <a:bodyPr/>
          <a:lstStyle/>
          <a:p>
            <a:fld id="{5C6DB8CB-8B72-460F-B4E4-6A15EEC341A1}" type="slidenum">
              <a:rPr lang="es-VE" smtClean="0">
                <a:solidFill>
                  <a:srgbClr val="000000">
                    <a:tint val="75000"/>
                  </a:srgbClr>
                </a:solidFill>
                <a:uFillTx/>
              </a:rPr>
              <a:pPr/>
              <a:t>‹#›</a:t>
            </a:fld>
            <a:endParaRPr lang="es-VE" dirty="0">
              <a:solidFill>
                <a:srgbClr val="000000">
                  <a:tint val="75000"/>
                </a:srgbClr>
              </a:solidFill>
              <a:uFillTx/>
            </a:endParaRPr>
          </a:p>
        </p:txBody>
      </p:sp>
    </p:spTree>
    <p:extLst>
      <p:ext uri="{BB962C8B-B14F-4D97-AF65-F5344CB8AC3E}">
        <p14:creationId xmlns:p14="http://schemas.microsoft.com/office/powerpoint/2010/main" val="374322293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uFillTx/>
              </a:rPr>
              <a:t>Haga clic para modificar el estilo de título del patrón</a:t>
            </a:r>
            <a:endParaRPr lang="es-VE">
              <a:uFillTx/>
            </a:endParaRPr>
          </a:p>
        </p:txBody>
      </p:sp>
      <p:sp>
        <p:nvSpPr>
          <p:cNvPr id="3" name="Marcador de contenido 2"/>
          <p:cNvSpPr>
            <a:spLocks noGrp="1"/>
          </p:cNvSpPr>
          <p:nvPr>
            <p:ph sz="half" idx="1"/>
          </p:nvPr>
        </p:nvSpPr>
        <p:spPr>
          <a:xfrm>
            <a:off x="838200" y="1825625"/>
            <a:ext cx="5181600" cy="4351339"/>
          </a:xfrm>
        </p:spPr>
        <p:txBody>
          <a:bodyPr/>
          <a:lstStyle/>
          <a:p>
            <a:pPr lvl="0"/>
            <a:r>
              <a:rPr lang="es-ES">
                <a:uFillTx/>
              </a:rPr>
              <a:t>Haga clic para modificar el estilo de texto del patrón</a:t>
            </a:r>
          </a:p>
          <a:p>
            <a:pPr lvl="1"/>
            <a:r>
              <a:rPr lang="es-ES">
                <a:uFillTx/>
              </a:rPr>
              <a:t>Segundo nivel</a:t>
            </a:r>
          </a:p>
          <a:p>
            <a:pPr lvl="2"/>
            <a:r>
              <a:rPr lang="es-ES">
                <a:uFillTx/>
              </a:rPr>
              <a:t>Tercer nivel</a:t>
            </a:r>
          </a:p>
          <a:p>
            <a:pPr lvl="3"/>
            <a:r>
              <a:rPr lang="es-ES">
                <a:uFillTx/>
              </a:rPr>
              <a:t>Cuarto nivel</a:t>
            </a:r>
          </a:p>
          <a:p>
            <a:pPr lvl="4"/>
            <a:r>
              <a:rPr lang="es-ES">
                <a:uFillTx/>
              </a:rPr>
              <a:t>Quinto nivel</a:t>
            </a:r>
            <a:endParaRPr lang="es-VE">
              <a:uFillTx/>
            </a:endParaRPr>
          </a:p>
        </p:txBody>
      </p:sp>
      <p:sp>
        <p:nvSpPr>
          <p:cNvPr id="4" name="Marcador de contenido 3"/>
          <p:cNvSpPr>
            <a:spLocks noGrp="1"/>
          </p:cNvSpPr>
          <p:nvPr>
            <p:ph sz="half" idx="2"/>
          </p:nvPr>
        </p:nvSpPr>
        <p:spPr>
          <a:xfrm>
            <a:off x="6172200" y="1825625"/>
            <a:ext cx="5181600" cy="4351339"/>
          </a:xfrm>
        </p:spPr>
        <p:txBody>
          <a:bodyPr/>
          <a:lstStyle/>
          <a:p>
            <a:pPr lvl="0"/>
            <a:r>
              <a:rPr lang="es-ES">
                <a:uFillTx/>
              </a:rPr>
              <a:t>Haga clic para modificar el estilo de texto del patrón</a:t>
            </a:r>
          </a:p>
          <a:p>
            <a:pPr lvl="1"/>
            <a:r>
              <a:rPr lang="es-ES">
                <a:uFillTx/>
              </a:rPr>
              <a:t>Segundo nivel</a:t>
            </a:r>
          </a:p>
          <a:p>
            <a:pPr lvl="2"/>
            <a:r>
              <a:rPr lang="es-ES">
                <a:uFillTx/>
              </a:rPr>
              <a:t>Tercer nivel</a:t>
            </a:r>
          </a:p>
          <a:p>
            <a:pPr lvl="3"/>
            <a:r>
              <a:rPr lang="es-ES">
                <a:uFillTx/>
              </a:rPr>
              <a:t>Cuarto nivel</a:t>
            </a:r>
          </a:p>
          <a:p>
            <a:pPr lvl="4"/>
            <a:r>
              <a:rPr lang="es-ES">
                <a:uFillTx/>
              </a:rPr>
              <a:t>Quinto nivel</a:t>
            </a:r>
            <a:endParaRPr lang="es-VE">
              <a:uFillTx/>
            </a:endParaRPr>
          </a:p>
        </p:txBody>
      </p:sp>
      <p:sp>
        <p:nvSpPr>
          <p:cNvPr id="5" name="Marcador de fecha 4"/>
          <p:cNvSpPr>
            <a:spLocks noGrp="1"/>
          </p:cNvSpPr>
          <p:nvPr>
            <p:ph type="dt" sz="half" idx="10"/>
          </p:nvPr>
        </p:nvSpPr>
        <p:spPr/>
        <p:txBody>
          <a:bodyPr/>
          <a:lstStyle/>
          <a:p>
            <a:fld id="{B358D4C4-E459-4745-8063-478FDD039414}" type="datetime1">
              <a:rPr lang="es-VE" smtClean="0">
                <a:solidFill>
                  <a:srgbClr val="000000">
                    <a:tint val="75000"/>
                  </a:srgbClr>
                </a:solidFill>
                <a:uFillTx/>
              </a:rPr>
              <a:pPr/>
              <a:t>07/01/2022</a:t>
            </a:fld>
            <a:endParaRPr lang="es-VE" dirty="0">
              <a:solidFill>
                <a:srgbClr val="000000">
                  <a:tint val="75000"/>
                </a:srgbClr>
              </a:solidFill>
              <a:uFillTx/>
            </a:endParaRPr>
          </a:p>
        </p:txBody>
      </p:sp>
      <p:sp>
        <p:nvSpPr>
          <p:cNvPr id="6" name="Marcador de pie de página 5"/>
          <p:cNvSpPr>
            <a:spLocks noGrp="1"/>
          </p:cNvSpPr>
          <p:nvPr>
            <p:ph type="ftr" sz="quarter" idx="11"/>
          </p:nvPr>
        </p:nvSpPr>
        <p:spPr/>
        <p:txBody>
          <a:bodyPr/>
          <a:lstStyle/>
          <a:p>
            <a:endParaRPr lang="es-VE" dirty="0">
              <a:solidFill>
                <a:srgbClr val="000000">
                  <a:tint val="75000"/>
                </a:srgbClr>
              </a:solidFill>
              <a:uFillTx/>
            </a:endParaRPr>
          </a:p>
        </p:txBody>
      </p:sp>
      <p:sp>
        <p:nvSpPr>
          <p:cNvPr id="7" name="Marcador de número de diapositiva 6"/>
          <p:cNvSpPr>
            <a:spLocks noGrp="1"/>
          </p:cNvSpPr>
          <p:nvPr>
            <p:ph type="sldNum" sz="quarter" idx="12"/>
          </p:nvPr>
        </p:nvSpPr>
        <p:spPr/>
        <p:txBody>
          <a:bodyPr/>
          <a:lstStyle/>
          <a:p>
            <a:fld id="{5C6DB8CB-8B72-460F-B4E4-6A15EEC341A1}" type="slidenum">
              <a:rPr lang="es-VE" smtClean="0">
                <a:solidFill>
                  <a:srgbClr val="000000">
                    <a:tint val="75000"/>
                  </a:srgbClr>
                </a:solidFill>
                <a:uFillTx/>
              </a:rPr>
              <a:pPr/>
              <a:t>‹#›</a:t>
            </a:fld>
            <a:endParaRPr lang="es-VE" dirty="0">
              <a:solidFill>
                <a:srgbClr val="000000">
                  <a:tint val="75000"/>
                </a:srgbClr>
              </a:solidFill>
              <a:uFillTx/>
            </a:endParaRPr>
          </a:p>
        </p:txBody>
      </p:sp>
    </p:spTree>
    <p:extLst>
      <p:ext uri="{BB962C8B-B14F-4D97-AF65-F5344CB8AC3E}">
        <p14:creationId xmlns:p14="http://schemas.microsoft.com/office/powerpoint/2010/main" val="206973462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es-ES">
                <a:uFillTx/>
              </a:rPr>
              <a:t>Haga clic para modificar el estilo de título del patrón</a:t>
            </a:r>
            <a:endParaRPr lang="es-VE">
              <a:uFillTx/>
            </a:endParaRPr>
          </a:p>
        </p:txBody>
      </p:sp>
      <p:sp>
        <p:nvSpPr>
          <p:cNvPr id="3" name="Marcador de texto 2"/>
          <p:cNvSpPr>
            <a:spLocks noGrp="1"/>
          </p:cNvSpPr>
          <p:nvPr>
            <p:ph type="body" idx="1"/>
          </p:nvPr>
        </p:nvSpPr>
        <p:spPr>
          <a:xfrm>
            <a:off x="839789" y="1681163"/>
            <a:ext cx="5157787" cy="823912"/>
          </a:xfrm>
        </p:spPr>
        <p:txBody>
          <a:bodyPr anchor="b"/>
          <a:lstStyle>
            <a:lvl1pPr marL="0" indent="0">
              <a:buNone/>
              <a:defRPr sz="2400" b="1">
                <a:uFillTx/>
              </a:defRPr>
            </a:lvl1pPr>
            <a:lvl2pPr marL="457189" indent="0">
              <a:buNone/>
              <a:defRPr sz="2000" b="1">
                <a:uFillTx/>
              </a:defRPr>
            </a:lvl2pPr>
            <a:lvl3pPr marL="914377" indent="0">
              <a:buNone/>
              <a:defRPr sz="1800" b="1">
                <a:uFillTx/>
              </a:defRPr>
            </a:lvl3pPr>
            <a:lvl4pPr marL="1371566" indent="0">
              <a:buNone/>
              <a:defRPr sz="1600" b="1">
                <a:uFillTx/>
              </a:defRPr>
            </a:lvl4pPr>
            <a:lvl5pPr marL="1828754" indent="0">
              <a:buNone/>
              <a:defRPr sz="1600" b="1">
                <a:uFillTx/>
              </a:defRPr>
            </a:lvl5pPr>
            <a:lvl6pPr marL="2285943" indent="0">
              <a:buNone/>
              <a:defRPr sz="1600" b="1">
                <a:uFillTx/>
              </a:defRPr>
            </a:lvl6pPr>
            <a:lvl7pPr marL="2743131" indent="0">
              <a:buNone/>
              <a:defRPr sz="1600" b="1">
                <a:uFillTx/>
              </a:defRPr>
            </a:lvl7pPr>
            <a:lvl8pPr marL="3200320" indent="0">
              <a:buNone/>
              <a:defRPr sz="1600" b="1">
                <a:uFillTx/>
              </a:defRPr>
            </a:lvl8pPr>
            <a:lvl9pPr marL="3657509" indent="0">
              <a:buNone/>
              <a:defRPr sz="1600" b="1">
                <a:uFillTx/>
              </a:defRPr>
            </a:lvl9pPr>
          </a:lstStyle>
          <a:p>
            <a:pPr lvl="0"/>
            <a:r>
              <a:rPr lang="es-ES">
                <a:uFillTx/>
              </a:rPr>
              <a:t>Haga clic para modificar el estilo de texto del patrón</a:t>
            </a:r>
          </a:p>
        </p:txBody>
      </p:sp>
      <p:sp>
        <p:nvSpPr>
          <p:cNvPr id="4" name="Marcador de contenido 3"/>
          <p:cNvSpPr>
            <a:spLocks noGrp="1"/>
          </p:cNvSpPr>
          <p:nvPr>
            <p:ph sz="half" idx="2"/>
          </p:nvPr>
        </p:nvSpPr>
        <p:spPr>
          <a:xfrm>
            <a:off x="839789" y="2505075"/>
            <a:ext cx="5157787" cy="3684588"/>
          </a:xfrm>
        </p:spPr>
        <p:txBody>
          <a:bodyPr/>
          <a:lstStyle/>
          <a:p>
            <a:pPr lvl="0"/>
            <a:r>
              <a:rPr lang="es-ES">
                <a:uFillTx/>
              </a:rPr>
              <a:t>Haga clic para modificar el estilo de texto del patrón</a:t>
            </a:r>
          </a:p>
          <a:p>
            <a:pPr lvl="1"/>
            <a:r>
              <a:rPr lang="es-ES">
                <a:uFillTx/>
              </a:rPr>
              <a:t>Segundo nivel</a:t>
            </a:r>
          </a:p>
          <a:p>
            <a:pPr lvl="2"/>
            <a:r>
              <a:rPr lang="es-ES">
                <a:uFillTx/>
              </a:rPr>
              <a:t>Tercer nivel</a:t>
            </a:r>
          </a:p>
          <a:p>
            <a:pPr lvl="3"/>
            <a:r>
              <a:rPr lang="es-ES">
                <a:uFillTx/>
              </a:rPr>
              <a:t>Cuarto nivel</a:t>
            </a:r>
          </a:p>
          <a:p>
            <a:pPr lvl="4"/>
            <a:r>
              <a:rPr lang="es-ES">
                <a:uFillTx/>
              </a:rPr>
              <a:t>Quinto nivel</a:t>
            </a:r>
            <a:endParaRPr lang="es-VE">
              <a:uFillTx/>
            </a:endParaRPr>
          </a:p>
        </p:txBody>
      </p:sp>
      <p:sp>
        <p:nvSpPr>
          <p:cNvPr id="5" name="Marcador de texto 4"/>
          <p:cNvSpPr>
            <a:spLocks noGrp="1"/>
          </p:cNvSpPr>
          <p:nvPr>
            <p:ph type="body" sz="quarter" idx="3"/>
          </p:nvPr>
        </p:nvSpPr>
        <p:spPr>
          <a:xfrm>
            <a:off x="6172201" y="1681163"/>
            <a:ext cx="5183188" cy="823912"/>
          </a:xfrm>
        </p:spPr>
        <p:txBody>
          <a:bodyPr anchor="b"/>
          <a:lstStyle>
            <a:lvl1pPr marL="0" indent="0">
              <a:buNone/>
              <a:defRPr sz="2400" b="1">
                <a:uFillTx/>
              </a:defRPr>
            </a:lvl1pPr>
            <a:lvl2pPr marL="457189" indent="0">
              <a:buNone/>
              <a:defRPr sz="2000" b="1">
                <a:uFillTx/>
              </a:defRPr>
            </a:lvl2pPr>
            <a:lvl3pPr marL="914377" indent="0">
              <a:buNone/>
              <a:defRPr sz="1800" b="1">
                <a:uFillTx/>
              </a:defRPr>
            </a:lvl3pPr>
            <a:lvl4pPr marL="1371566" indent="0">
              <a:buNone/>
              <a:defRPr sz="1600" b="1">
                <a:uFillTx/>
              </a:defRPr>
            </a:lvl4pPr>
            <a:lvl5pPr marL="1828754" indent="0">
              <a:buNone/>
              <a:defRPr sz="1600" b="1">
                <a:uFillTx/>
              </a:defRPr>
            </a:lvl5pPr>
            <a:lvl6pPr marL="2285943" indent="0">
              <a:buNone/>
              <a:defRPr sz="1600" b="1">
                <a:uFillTx/>
              </a:defRPr>
            </a:lvl6pPr>
            <a:lvl7pPr marL="2743131" indent="0">
              <a:buNone/>
              <a:defRPr sz="1600" b="1">
                <a:uFillTx/>
              </a:defRPr>
            </a:lvl7pPr>
            <a:lvl8pPr marL="3200320" indent="0">
              <a:buNone/>
              <a:defRPr sz="1600" b="1">
                <a:uFillTx/>
              </a:defRPr>
            </a:lvl8pPr>
            <a:lvl9pPr marL="3657509" indent="0">
              <a:buNone/>
              <a:defRPr sz="1600" b="1">
                <a:uFillTx/>
              </a:defRPr>
            </a:lvl9pPr>
          </a:lstStyle>
          <a:p>
            <a:pPr lvl="0"/>
            <a:r>
              <a:rPr lang="es-ES">
                <a:uFillTx/>
              </a:rPr>
              <a:t>Haga clic para modificar el estilo de texto del patrón</a:t>
            </a:r>
          </a:p>
        </p:txBody>
      </p:sp>
      <p:sp>
        <p:nvSpPr>
          <p:cNvPr id="6" name="Marcador de contenido 5"/>
          <p:cNvSpPr>
            <a:spLocks noGrp="1"/>
          </p:cNvSpPr>
          <p:nvPr>
            <p:ph sz="quarter" idx="4"/>
          </p:nvPr>
        </p:nvSpPr>
        <p:spPr>
          <a:xfrm>
            <a:off x="6172201" y="2505075"/>
            <a:ext cx="5183188" cy="3684588"/>
          </a:xfrm>
        </p:spPr>
        <p:txBody>
          <a:bodyPr/>
          <a:lstStyle/>
          <a:p>
            <a:pPr lvl="0"/>
            <a:r>
              <a:rPr lang="es-ES">
                <a:uFillTx/>
              </a:rPr>
              <a:t>Haga clic para modificar el estilo de texto del patrón</a:t>
            </a:r>
          </a:p>
          <a:p>
            <a:pPr lvl="1"/>
            <a:r>
              <a:rPr lang="es-ES">
                <a:uFillTx/>
              </a:rPr>
              <a:t>Segundo nivel</a:t>
            </a:r>
          </a:p>
          <a:p>
            <a:pPr lvl="2"/>
            <a:r>
              <a:rPr lang="es-ES">
                <a:uFillTx/>
              </a:rPr>
              <a:t>Tercer nivel</a:t>
            </a:r>
          </a:p>
          <a:p>
            <a:pPr lvl="3"/>
            <a:r>
              <a:rPr lang="es-ES">
                <a:uFillTx/>
              </a:rPr>
              <a:t>Cuarto nivel</a:t>
            </a:r>
          </a:p>
          <a:p>
            <a:pPr lvl="4"/>
            <a:r>
              <a:rPr lang="es-ES">
                <a:uFillTx/>
              </a:rPr>
              <a:t>Quinto nivel</a:t>
            </a:r>
            <a:endParaRPr lang="es-VE">
              <a:uFillTx/>
            </a:endParaRPr>
          </a:p>
        </p:txBody>
      </p:sp>
      <p:sp>
        <p:nvSpPr>
          <p:cNvPr id="7" name="Marcador de fecha 6"/>
          <p:cNvSpPr>
            <a:spLocks noGrp="1"/>
          </p:cNvSpPr>
          <p:nvPr>
            <p:ph type="dt" sz="half" idx="10"/>
          </p:nvPr>
        </p:nvSpPr>
        <p:spPr/>
        <p:txBody>
          <a:bodyPr/>
          <a:lstStyle/>
          <a:p>
            <a:fld id="{CB7EC5A0-CD80-44D7-8AB7-21CED25AC859}" type="datetime1">
              <a:rPr lang="es-VE" smtClean="0">
                <a:solidFill>
                  <a:srgbClr val="000000">
                    <a:tint val="75000"/>
                  </a:srgbClr>
                </a:solidFill>
                <a:uFillTx/>
              </a:rPr>
              <a:pPr/>
              <a:t>07/01/2022</a:t>
            </a:fld>
            <a:endParaRPr lang="es-VE" dirty="0">
              <a:solidFill>
                <a:srgbClr val="000000">
                  <a:tint val="75000"/>
                </a:srgbClr>
              </a:solidFill>
              <a:uFillTx/>
            </a:endParaRPr>
          </a:p>
        </p:txBody>
      </p:sp>
      <p:sp>
        <p:nvSpPr>
          <p:cNvPr id="8" name="Marcador de pie de página 7"/>
          <p:cNvSpPr>
            <a:spLocks noGrp="1"/>
          </p:cNvSpPr>
          <p:nvPr>
            <p:ph type="ftr" sz="quarter" idx="11"/>
          </p:nvPr>
        </p:nvSpPr>
        <p:spPr/>
        <p:txBody>
          <a:bodyPr/>
          <a:lstStyle/>
          <a:p>
            <a:endParaRPr lang="es-VE" dirty="0">
              <a:solidFill>
                <a:srgbClr val="000000">
                  <a:tint val="75000"/>
                </a:srgbClr>
              </a:solidFill>
              <a:uFillTx/>
            </a:endParaRPr>
          </a:p>
        </p:txBody>
      </p:sp>
      <p:sp>
        <p:nvSpPr>
          <p:cNvPr id="9" name="Marcador de número de diapositiva 8"/>
          <p:cNvSpPr>
            <a:spLocks noGrp="1"/>
          </p:cNvSpPr>
          <p:nvPr>
            <p:ph type="sldNum" sz="quarter" idx="12"/>
          </p:nvPr>
        </p:nvSpPr>
        <p:spPr/>
        <p:txBody>
          <a:bodyPr/>
          <a:lstStyle/>
          <a:p>
            <a:fld id="{5C6DB8CB-8B72-460F-B4E4-6A15EEC341A1}" type="slidenum">
              <a:rPr lang="es-VE" smtClean="0">
                <a:solidFill>
                  <a:srgbClr val="000000">
                    <a:tint val="75000"/>
                  </a:srgbClr>
                </a:solidFill>
                <a:uFillTx/>
              </a:rPr>
              <a:pPr/>
              <a:t>‹#›</a:t>
            </a:fld>
            <a:endParaRPr lang="es-VE" dirty="0">
              <a:solidFill>
                <a:srgbClr val="000000">
                  <a:tint val="75000"/>
                </a:srgbClr>
              </a:solidFill>
              <a:uFillTx/>
            </a:endParaRPr>
          </a:p>
        </p:txBody>
      </p:sp>
    </p:spTree>
    <p:extLst>
      <p:ext uri="{BB962C8B-B14F-4D97-AF65-F5344CB8AC3E}">
        <p14:creationId xmlns:p14="http://schemas.microsoft.com/office/powerpoint/2010/main" val="34168601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79BF63-58AA-4E8A-94AB-9121DFBBFA5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BE1C378-48D0-4966-A6EE-5EC4727C1CD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558E2CE-2C83-4619-8EAD-F617EE928AFE}"/>
              </a:ext>
            </a:extLst>
          </p:cNvPr>
          <p:cNvSpPr>
            <a:spLocks noGrp="1"/>
          </p:cNvSpPr>
          <p:nvPr>
            <p:ph type="dt" sz="half" idx="10"/>
          </p:nvPr>
        </p:nvSpPr>
        <p:spPr/>
        <p:txBody>
          <a:bodyPr/>
          <a:lstStyle/>
          <a:p>
            <a:fld id="{50CD297D-BF56-4E6F-AC28-65F10418718C}" type="datetimeFigureOut">
              <a:rPr lang="en-US" smtClean="0"/>
              <a:t>1/7/2022</a:t>
            </a:fld>
            <a:endParaRPr lang="en-US"/>
          </a:p>
        </p:txBody>
      </p:sp>
      <p:sp>
        <p:nvSpPr>
          <p:cNvPr id="5" name="Footer Placeholder 4">
            <a:extLst>
              <a:ext uri="{FF2B5EF4-FFF2-40B4-BE49-F238E27FC236}">
                <a16:creationId xmlns:a16="http://schemas.microsoft.com/office/drawing/2014/main" id="{42567709-4B3C-44C0-9F49-755EEFD92DF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BC555B6-022B-40D8-BB33-A324C0AB7D9E}"/>
              </a:ext>
            </a:extLst>
          </p:cNvPr>
          <p:cNvSpPr>
            <a:spLocks noGrp="1"/>
          </p:cNvSpPr>
          <p:nvPr>
            <p:ph type="sldNum" sz="quarter" idx="12"/>
          </p:nvPr>
        </p:nvSpPr>
        <p:spPr/>
        <p:txBody>
          <a:bodyPr/>
          <a:lstStyle/>
          <a:p>
            <a:fld id="{A6BF61DE-9D09-463F-B020-35BC56E7D22C}" type="slidenum">
              <a:rPr lang="en-US" smtClean="0"/>
              <a:t>‹#›</a:t>
            </a:fld>
            <a:endParaRPr lang="en-US"/>
          </a:p>
        </p:txBody>
      </p:sp>
    </p:spTree>
    <p:extLst>
      <p:ext uri="{BB962C8B-B14F-4D97-AF65-F5344CB8AC3E}">
        <p14:creationId xmlns:p14="http://schemas.microsoft.com/office/powerpoint/2010/main" val="171916246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uFillTx/>
              </a:rPr>
              <a:t>Haga clic para modificar el estilo de título del patrón</a:t>
            </a:r>
            <a:endParaRPr lang="es-VE">
              <a:uFillTx/>
            </a:endParaRPr>
          </a:p>
        </p:txBody>
      </p:sp>
      <p:sp>
        <p:nvSpPr>
          <p:cNvPr id="3" name="Marcador de fecha 2"/>
          <p:cNvSpPr>
            <a:spLocks noGrp="1"/>
          </p:cNvSpPr>
          <p:nvPr>
            <p:ph type="dt" sz="half" idx="10"/>
          </p:nvPr>
        </p:nvSpPr>
        <p:spPr/>
        <p:txBody>
          <a:bodyPr/>
          <a:lstStyle/>
          <a:p>
            <a:fld id="{0AB4C646-EB18-4AE9-9C98-72E9FDB51408}" type="datetime1">
              <a:rPr lang="es-VE" smtClean="0">
                <a:solidFill>
                  <a:srgbClr val="000000">
                    <a:tint val="75000"/>
                  </a:srgbClr>
                </a:solidFill>
                <a:uFillTx/>
              </a:rPr>
              <a:pPr/>
              <a:t>07/01/2022</a:t>
            </a:fld>
            <a:endParaRPr lang="es-VE" dirty="0">
              <a:solidFill>
                <a:srgbClr val="000000">
                  <a:tint val="75000"/>
                </a:srgbClr>
              </a:solidFill>
              <a:uFillTx/>
            </a:endParaRPr>
          </a:p>
        </p:txBody>
      </p:sp>
      <p:sp>
        <p:nvSpPr>
          <p:cNvPr id="4" name="Marcador de pie de página 3"/>
          <p:cNvSpPr>
            <a:spLocks noGrp="1"/>
          </p:cNvSpPr>
          <p:nvPr>
            <p:ph type="ftr" sz="quarter" idx="11"/>
          </p:nvPr>
        </p:nvSpPr>
        <p:spPr/>
        <p:txBody>
          <a:bodyPr/>
          <a:lstStyle/>
          <a:p>
            <a:endParaRPr lang="es-VE" dirty="0">
              <a:solidFill>
                <a:srgbClr val="000000">
                  <a:tint val="75000"/>
                </a:srgbClr>
              </a:solidFill>
              <a:uFillTx/>
            </a:endParaRPr>
          </a:p>
        </p:txBody>
      </p:sp>
      <p:sp>
        <p:nvSpPr>
          <p:cNvPr id="5" name="Marcador de número de diapositiva 4"/>
          <p:cNvSpPr>
            <a:spLocks noGrp="1"/>
          </p:cNvSpPr>
          <p:nvPr>
            <p:ph type="sldNum" sz="quarter" idx="12"/>
          </p:nvPr>
        </p:nvSpPr>
        <p:spPr/>
        <p:txBody>
          <a:bodyPr/>
          <a:lstStyle/>
          <a:p>
            <a:fld id="{5C6DB8CB-8B72-460F-B4E4-6A15EEC341A1}" type="slidenum">
              <a:rPr lang="es-VE" smtClean="0">
                <a:solidFill>
                  <a:srgbClr val="000000">
                    <a:tint val="75000"/>
                  </a:srgbClr>
                </a:solidFill>
                <a:uFillTx/>
              </a:rPr>
              <a:pPr/>
              <a:t>‹#›</a:t>
            </a:fld>
            <a:endParaRPr lang="es-VE" dirty="0">
              <a:solidFill>
                <a:srgbClr val="000000">
                  <a:tint val="75000"/>
                </a:srgbClr>
              </a:solidFill>
              <a:uFillTx/>
            </a:endParaRPr>
          </a:p>
        </p:txBody>
      </p:sp>
    </p:spTree>
    <p:extLst>
      <p:ext uri="{BB962C8B-B14F-4D97-AF65-F5344CB8AC3E}">
        <p14:creationId xmlns:p14="http://schemas.microsoft.com/office/powerpoint/2010/main" val="270838507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9E54A919-0544-418B-9791-81B71903882C}" type="datetime1">
              <a:rPr lang="es-VE" smtClean="0">
                <a:solidFill>
                  <a:srgbClr val="000000">
                    <a:tint val="75000"/>
                  </a:srgbClr>
                </a:solidFill>
                <a:uFillTx/>
              </a:rPr>
              <a:pPr/>
              <a:t>07/01/2022</a:t>
            </a:fld>
            <a:endParaRPr lang="es-VE" dirty="0">
              <a:solidFill>
                <a:srgbClr val="000000">
                  <a:tint val="75000"/>
                </a:srgbClr>
              </a:solidFill>
              <a:uFillTx/>
            </a:endParaRPr>
          </a:p>
        </p:txBody>
      </p:sp>
      <p:sp>
        <p:nvSpPr>
          <p:cNvPr id="3" name="Marcador de pie de página 2"/>
          <p:cNvSpPr>
            <a:spLocks noGrp="1"/>
          </p:cNvSpPr>
          <p:nvPr>
            <p:ph type="ftr" sz="quarter" idx="11"/>
          </p:nvPr>
        </p:nvSpPr>
        <p:spPr/>
        <p:txBody>
          <a:bodyPr/>
          <a:lstStyle/>
          <a:p>
            <a:endParaRPr lang="es-VE" dirty="0">
              <a:solidFill>
                <a:srgbClr val="000000">
                  <a:tint val="75000"/>
                </a:srgbClr>
              </a:solidFill>
              <a:uFillTx/>
            </a:endParaRPr>
          </a:p>
        </p:txBody>
      </p:sp>
      <p:sp>
        <p:nvSpPr>
          <p:cNvPr id="4" name="Marcador de número de diapositiva 3"/>
          <p:cNvSpPr>
            <a:spLocks noGrp="1"/>
          </p:cNvSpPr>
          <p:nvPr>
            <p:ph type="sldNum" sz="quarter" idx="12"/>
          </p:nvPr>
        </p:nvSpPr>
        <p:spPr/>
        <p:txBody>
          <a:bodyPr/>
          <a:lstStyle/>
          <a:p>
            <a:fld id="{5C6DB8CB-8B72-460F-B4E4-6A15EEC341A1}" type="slidenum">
              <a:rPr lang="es-VE" smtClean="0">
                <a:solidFill>
                  <a:srgbClr val="000000">
                    <a:tint val="75000"/>
                  </a:srgbClr>
                </a:solidFill>
                <a:uFillTx/>
              </a:rPr>
              <a:pPr/>
              <a:t>‹#›</a:t>
            </a:fld>
            <a:endParaRPr lang="es-VE" dirty="0">
              <a:solidFill>
                <a:srgbClr val="000000">
                  <a:tint val="75000"/>
                </a:srgbClr>
              </a:solidFill>
              <a:uFillTx/>
            </a:endParaRPr>
          </a:p>
        </p:txBody>
      </p:sp>
    </p:spTree>
    <p:extLst>
      <p:ext uri="{BB962C8B-B14F-4D97-AF65-F5344CB8AC3E}">
        <p14:creationId xmlns:p14="http://schemas.microsoft.com/office/powerpoint/2010/main" val="291403291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uFillTx/>
              </a:defRPr>
            </a:lvl1pPr>
          </a:lstStyle>
          <a:p>
            <a:r>
              <a:rPr lang="es-ES">
                <a:uFillTx/>
              </a:rPr>
              <a:t>Haga clic para modificar el estilo de título del patrón</a:t>
            </a:r>
            <a:endParaRPr lang="es-VE">
              <a:uFillTx/>
            </a:endParaRPr>
          </a:p>
        </p:txBody>
      </p:sp>
      <p:sp>
        <p:nvSpPr>
          <p:cNvPr id="3" name="Marcador de contenido 2"/>
          <p:cNvSpPr>
            <a:spLocks noGrp="1"/>
          </p:cNvSpPr>
          <p:nvPr>
            <p:ph idx="1"/>
          </p:nvPr>
        </p:nvSpPr>
        <p:spPr>
          <a:xfrm>
            <a:off x="5183188" y="987426"/>
            <a:ext cx="6172200" cy="4873625"/>
          </a:xfrm>
        </p:spPr>
        <p:txBody>
          <a:bodyPr/>
          <a:lstStyle>
            <a:lvl1pPr>
              <a:defRPr sz="3200">
                <a:uFillTx/>
              </a:defRPr>
            </a:lvl1pPr>
            <a:lvl2pPr>
              <a:defRPr sz="2800">
                <a:uFillTx/>
              </a:defRPr>
            </a:lvl2pPr>
            <a:lvl3pPr>
              <a:defRPr sz="2400">
                <a:uFillTx/>
              </a:defRPr>
            </a:lvl3pPr>
            <a:lvl4pPr>
              <a:defRPr sz="2000">
                <a:uFillTx/>
              </a:defRPr>
            </a:lvl4pPr>
            <a:lvl5pPr>
              <a:defRPr sz="2000">
                <a:uFillTx/>
              </a:defRPr>
            </a:lvl5pPr>
            <a:lvl6pPr>
              <a:defRPr sz="2000">
                <a:uFillTx/>
              </a:defRPr>
            </a:lvl6pPr>
            <a:lvl7pPr>
              <a:defRPr sz="2000">
                <a:uFillTx/>
              </a:defRPr>
            </a:lvl7pPr>
            <a:lvl8pPr>
              <a:defRPr sz="2000">
                <a:uFillTx/>
              </a:defRPr>
            </a:lvl8pPr>
            <a:lvl9pPr>
              <a:defRPr sz="2000">
                <a:uFillTx/>
              </a:defRPr>
            </a:lvl9pPr>
          </a:lstStyle>
          <a:p>
            <a:pPr lvl="0"/>
            <a:r>
              <a:rPr lang="es-ES">
                <a:uFillTx/>
              </a:rPr>
              <a:t>Haga clic para modificar el estilo de texto del patrón</a:t>
            </a:r>
          </a:p>
          <a:p>
            <a:pPr lvl="1"/>
            <a:r>
              <a:rPr lang="es-ES">
                <a:uFillTx/>
              </a:rPr>
              <a:t>Segundo nivel</a:t>
            </a:r>
          </a:p>
          <a:p>
            <a:pPr lvl="2"/>
            <a:r>
              <a:rPr lang="es-ES">
                <a:uFillTx/>
              </a:rPr>
              <a:t>Tercer nivel</a:t>
            </a:r>
          </a:p>
          <a:p>
            <a:pPr lvl="3"/>
            <a:r>
              <a:rPr lang="es-ES">
                <a:uFillTx/>
              </a:rPr>
              <a:t>Cuarto nivel</a:t>
            </a:r>
          </a:p>
          <a:p>
            <a:pPr lvl="4"/>
            <a:r>
              <a:rPr lang="es-ES">
                <a:uFillTx/>
              </a:rPr>
              <a:t>Quinto nivel</a:t>
            </a:r>
            <a:endParaRPr lang="es-VE">
              <a:uFillTx/>
            </a:endParaRPr>
          </a:p>
        </p:txBody>
      </p:sp>
      <p:sp>
        <p:nvSpPr>
          <p:cNvPr id="4" name="Marcador de texto 3"/>
          <p:cNvSpPr>
            <a:spLocks noGrp="1"/>
          </p:cNvSpPr>
          <p:nvPr>
            <p:ph type="body" sz="half" idx="2"/>
          </p:nvPr>
        </p:nvSpPr>
        <p:spPr>
          <a:xfrm>
            <a:off x="839788" y="2057401"/>
            <a:ext cx="3932237" cy="3811588"/>
          </a:xfrm>
        </p:spPr>
        <p:txBody>
          <a:bodyPr/>
          <a:lstStyle>
            <a:lvl1pPr marL="0" indent="0">
              <a:buNone/>
              <a:defRPr sz="1600">
                <a:uFillTx/>
              </a:defRPr>
            </a:lvl1pPr>
            <a:lvl2pPr marL="457189" indent="0">
              <a:buNone/>
              <a:defRPr sz="1400">
                <a:uFillTx/>
              </a:defRPr>
            </a:lvl2pPr>
            <a:lvl3pPr marL="914377" indent="0">
              <a:buNone/>
              <a:defRPr sz="1200">
                <a:uFillTx/>
              </a:defRPr>
            </a:lvl3pPr>
            <a:lvl4pPr marL="1371566" indent="0">
              <a:buNone/>
              <a:defRPr sz="1000">
                <a:uFillTx/>
              </a:defRPr>
            </a:lvl4pPr>
            <a:lvl5pPr marL="1828754" indent="0">
              <a:buNone/>
              <a:defRPr sz="1000">
                <a:uFillTx/>
              </a:defRPr>
            </a:lvl5pPr>
            <a:lvl6pPr marL="2285943" indent="0">
              <a:buNone/>
              <a:defRPr sz="1000">
                <a:uFillTx/>
              </a:defRPr>
            </a:lvl6pPr>
            <a:lvl7pPr marL="2743131" indent="0">
              <a:buNone/>
              <a:defRPr sz="1000">
                <a:uFillTx/>
              </a:defRPr>
            </a:lvl7pPr>
            <a:lvl8pPr marL="3200320" indent="0">
              <a:buNone/>
              <a:defRPr sz="1000">
                <a:uFillTx/>
              </a:defRPr>
            </a:lvl8pPr>
            <a:lvl9pPr marL="3657509" indent="0">
              <a:buNone/>
              <a:defRPr sz="1000">
                <a:uFillTx/>
              </a:defRPr>
            </a:lvl9pPr>
          </a:lstStyle>
          <a:p>
            <a:pPr lvl="0"/>
            <a:r>
              <a:rPr lang="es-ES">
                <a:uFillTx/>
              </a:rPr>
              <a:t>Haga clic para modificar el estilo de texto del patrón</a:t>
            </a:r>
          </a:p>
        </p:txBody>
      </p:sp>
      <p:sp>
        <p:nvSpPr>
          <p:cNvPr id="5" name="Marcador de fecha 4"/>
          <p:cNvSpPr>
            <a:spLocks noGrp="1"/>
          </p:cNvSpPr>
          <p:nvPr>
            <p:ph type="dt" sz="half" idx="10"/>
          </p:nvPr>
        </p:nvSpPr>
        <p:spPr/>
        <p:txBody>
          <a:bodyPr/>
          <a:lstStyle/>
          <a:p>
            <a:fld id="{B35122CB-BF89-4022-9761-5820F80AF078}" type="datetime1">
              <a:rPr lang="es-VE" smtClean="0">
                <a:solidFill>
                  <a:srgbClr val="000000">
                    <a:tint val="75000"/>
                  </a:srgbClr>
                </a:solidFill>
                <a:uFillTx/>
              </a:rPr>
              <a:pPr/>
              <a:t>07/01/2022</a:t>
            </a:fld>
            <a:endParaRPr lang="es-VE" dirty="0">
              <a:solidFill>
                <a:srgbClr val="000000">
                  <a:tint val="75000"/>
                </a:srgbClr>
              </a:solidFill>
              <a:uFillTx/>
            </a:endParaRPr>
          </a:p>
        </p:txBody>
      </p:sp>
      <p:sp>
        <p:nvSpPr>
          <p:cNvPr id="6" name="Marcador de pie de página 5"/>
          <p:cNvSpPr>
            <a:spLocks noGrp="1"/>
          </p:cNvSpPr>
          <p:nvPr>
            <p:ph type="ftr" sz="quarter" idx="11"/>
          </p:nvPr>
        </p:nvSpPr>
        <p:spPr/>
        <p:txBody>
          <a:bodyPr/>
          <a:lstStyle/>
          <a:p>
            <a:endParaRPr lang="es-VE" dirty="0">
              <a:solidFill>
                <a:srgbClr val="000000">
                  <a:tint val="75000"/>
                </a:srgbClr>
              </a:solidFill>
              <a:uFillTx/>
            </a:endParaRPr>
          </a:p>
        </p:txBody>
      </p:sp>
      <p:sp>
        <p:nvSpPr>
          <p:cNvPr id="7" name="Marcador de número de diapositiva 6"/>
          <p:cNvSpPr>
            <a:spLocks noGrp="1"/>
          </p:cNvSpPr>
          <p:nvPr>
            <p:ph type="sldNum" sz="quarter" idx="12"/>
          </p:nvPr>
        </p:nvSpPr>
        <p:spPr/>
        <p:txBody>
          <a:bodyPr/>
          <a:lstStyle/>
          <a:p>
            <a:fld id="{5C6DB8CB-8B72-460F-B4E4-6A15EEC341A1}" type="slidenum">
              <a:rPr lang="es-VE" smtClean="0">
                <a:solidFill>
                  <a:srgbClr val="000000">
                    <a:tint val="75000"/>
                  </a:srgbClr>
                </a:solidFill>
                <a:uFillTx/>
              </a:rPr>
              <a:pPr/>
              <a:t>‹#›</a:t>
            </a:fld>
            <a:endParaRPr lang="es-VE" dirty="0">
              <a:solidFill>
                <a:srgbClr val="000000">
                  <a:tint val="75000"/>
                </a:srgbClr>
              </a:solidFill>
              <a:uFillTx/>
            </a:endParaRPr>
          </a:p>
        </p:txBody>
      </p:sp>
    </p:spTree>
    <p:extLst>
      <p:ext uri="{BB962C8B-B14F-4D97-AF65-F5344CB8AC3E}">
        <p14:creationId xmlns:p14="http://schemas.microsoft.com/office/powerpoint/2010/main" val="205055707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uFillTx/>
              </a:defRPr>
            </a:lvl1pPr>
          </a:lstStyle>
          <a:p>
            <a:r>
              <a:rPr lang="es-ES">
                <a:uFillTx/>
              </a:rPr>
              <a:t>Haga clic para modificar el estilo de título del patrón</a:t>
            </a:r>
            <a:endParaRPr lang="es-VE">
              <a:uFillTx/>
            </a:endParaRPr>
          </a:p>
        </p:txBody>
      </p:sp>
      <p:sp>
        <p:nvSpPr>
          <p:cNvPr id="3" name="Marcador de posición de imagen 2"/>
          <p:cNvSpPr>
            <a:spLocks noGrp="1"/>
          </p:cNvSpPr>
          <p:nvPr>
            <p:ph type="pic" idx="1"/>
          </p:nvPr>
        </p:nvSpPr>
        <p:spPr>
          <a:xfrm>
            <a:off x="5183188" y="987426"/>
            <a:ext cx="6172200" cy="4873625"/>
          </a:xfrm>
        </p:spPr>
        <p:txBody>
          <a:bodyPr/>
          <a:lstStyle>
            <a:lvl1pPr marL="0" indent="0">
              <a:buNone/>
              <a:defRPr sz="3200">
                <a:uFillTx/>
              </a:defRPr>
            </a:lvl1pPr>
            <a:lvl2pPr marL="457189" indent="0">
              <a:buNone/>
              <a:defRPr sz="2800">
                <a:uFillTx/>
              </a:defRPr>
            </a:lvl2pPr>
            <a:lvl3pPr marL="914377" indent="0">
              <a:buNone/>
              <a:defRPr sz="2400">
                <a:uFillTx/>
              </a:defRPr>
            </a:lvl3pPr>
            <a:lvl4pPr marL="1371566" indent="0">
              <a:buNone/>
              <a:defRPr sz="2000">
                <a:uFillTx/>
              </a:defRPr>
            </a:lvl4pPr>
            <a:lvl5pPr marL="1828754" indent="0">
              <a:buNone/>
              <a:defRPr sz="2000">
                <a:uFillTx/>
              </a:defRPr>
            </a:lvl5pPr>
            <a:lvl6pPr marL="2285943" indent="0">
              <a:buNone/>
              <a:defRPr sz="2000">
                <a:uFillTx/>
              </a:defRPr>
            </a:lvl6pPr>
            <a:lvl7pPr marL="2743131" indent="0">
              <a:buNone/>
              <a:defRPr sz="2000">
                <a:uFillTx/>
              </a:defRPr>
            </a:lvl7pPr>
            <a:lvl8pPr marL="3200320" indent="0">
              <a:buNone/>
              <a:defRPr sz="2000">
                <a:uFillTx/>
              </a:defRPr>
            </a:lvl8pPr>
            <a:lvl9pPr marL="3657509" indent="0">
              <a:buNone/>
              <a:defRPr sz="2000">
                <a:uFillTx/>
              </a:defRPr>
            </a:lvl9pPr>
          </a:lstStyle>
          <a:p>
            <a:endParaRPr lang="es-VE" dirty="0">
              <a:uFillTx/>
            </a:endParaRPr>
          </a:p>
        </p:txBody>
      </p:sp>
      <p:sp>
        <p:nvSpPr>
          <p:cNvPr id="4" name="Marcador de texto 3"/>
          <p:cNvSpPr>
            <a:spLocks noGrp="1"/>
          </p:cNvSpPr>
          <p:nvPr>
            <p:ph type="body" sz="half" idx="2"/>
          </p:nvPr>
        </p:nvSpPr>
        <p:spPr>
          <a:xfrm>
            <a:off x="839788" y="2057401"/>
            <a:ext cx="3932237" cy="3811588"/>
          </a:xfrm>
        </p:spPr>
        <p:txBody>
          <a:bodyPr/>
          <a:lstStyle>
            <a:lvl1pPr marL="0" indent="0">
              <a:buNone/>
              <a:defRPr sz="1600">
                <a:uFillTx/>
              </a:defRPr>
            </a:lvl1pPr>
            <a:lvl2pPr marL="457189" indent="0">
              <a:buNone/>
              <a:defRPr sz="1400">
                <a:uFillTx/>
              </a:defRPr>
            </a:lvl2pPr>
            <a:lvl3pPr marL="914377" indent="0">
              <a:buNone/>
              <a:defRPr sz="1200">
                <a:uFillTx/>
              </a:defRPr>
            </a:lvl3pPr>
            <a:lvl4pPr marL="1371566" indent="0">
              <a:buNone/>
              <a:defRPr sz="1000">
                <a:uFillTx/>
              </a:defRPr>
            </a:lvl4pPr>
            <a:lvl5pPr marL="1828754" indent="0">
              <a:buNone/>
              <a:defRPr sz="1000">
                <a:uFillTx/>
              </a:defRPr>
            </a:lvl5pPr>
            <a:lvl6pPr marL="2285943" indent="0">
              <a:buNone/>
              <a:defRPr sz="1000">
                <a:uFillTx/>
              </a:defRPr>
            </a:lvl6pPr>
            <a:lvl7pPr marL="2743131" indent="0">
              <a:buNone/>
              <a:defRPr sz="1000">
                <a:uFillTx/>
              </a:defRPr>
            </a:lvl7pPr>
            <a:lvl8pPr marL="3200320" indent="0">
              <a:buNone/>
              <a:defRPr sz="1000">
                <a:uFillTx/>
              </a:defRPr>
            </a:lvl8pPr>
            <a:lvl9pPr marL="3657509" indent="0">
              <a:buNone/>
              <a:defRPr sz="1000">
                <a:uFillTx/>
              </a:defRPr>
            </a:lvl9pPr>
          </a:lstStyle>
          <a:p>
            <a:pPr lvl="0"/>
            <a:r>
              <a:rPr lang="es-ES">
                <a:uFillTx/>
              </a:rPr>
              <a:t>Haga clic para modificar el estilo de texto del patrón</a:t>
            </a:r>
          </a:p>
        </p:txBody>
      </p:sp>
      <p:sp>
        <p:nvSpPr>
          <p:cNvPr id="5" name="Marcador de fecha 4"/>
          <p:cNvSpPr>
            <a:spLocks noGrp="1"/>
          </p:cNvSpPr>
          <p:nvPr>
            <p:ph type="dt" sz="half" idx="10"/>
          </p:nvPr>
        </p:nvSpPr>
        <p:spPr/>
        <p:txBody>
          <a:bodyPr/>
          <a:lstStyle/>
          <a:p>
            <a:fld id="{75B37D4F-BFB7-437B-BFA4-402BB0FFCBAF}" type="datetime1">
              <a:rPr lang="es-VE" smtClean="0">
                <a:solidFill>
                  <a:srgbClr val="000000">
                    <a:tint val="75000"/>
                  </a:srgbClr>
                </a:solidFill>
                <a:uFillTx/>
              </a:rPr>
              <a:pPr/>
              <a:t>07/01/2022</a:t>
            </a:fld>
            <a:endParaRPr lang="es-VE" dirty="0">
              <a:solidFill>
                <a:srgbClr val="000000">
                  <a:tint val="75000"/>
                </a:srgbClr>
              </a:solidFill>
              <a:uFillTx/>
            </a:endParaRPr>
          </a:p>
        </p:txBody>
      </p:sp>
      <p:sp>
        <p:nvSpPr>
          <p:cNvPr id="6" name="Marcador de pie de página 5"/>
          <p:cNvSpPr>
            <a:spLocks noGrp="1"/>
          </p:cNvSpPr>
          <p:nvPr>
            <p:ph type="ftr" sz="quarter" idx="11"/>
          </p:nvPr>
        </p:nvSpPr>
        <p:spPr/>
        <p:txBody>
          <a:bodyPr/>
          <a:lstStyle/>
          <a:p>
            <a:endParaRPr lang="es-VE" dirty="0">
              <a:solidFill>
                <a:srgbClr val="000000">
                  <a:tint val="75000"/>
                </a:srgbClr>
              </a:solidFill>
              <a:uFillTx/>
            </a:endParaRPr>
          </a:p>
        </p:txBody>
      </p:sp>
      <p:sp>
        <p:nvSpPr>
          <p:cNvPr id="7" name="Marcador de número de diapositiva 6"/>
          <p:cNvSpPr>
            <a:spLocks noGrp="1"/>
          </p:cNvSpPr>
          <p:nvPr>
            <p:ph type="sldNum" sz="quarter" idx="12"/>
          </p:nvPr>
        </p:nvSpPr>
        <p:spPr/>
        <p:txBody>
          <a:bodyPr/>
          <a:lstStyle/>
          <a:p>
            <a:fld id="{5C6DB8CB-8B72-460F-B4E4-6A15EEC341A1}" type="slidenum">
              <a:rPr lang="es-VE" smtClean="0">
                <a:solidFill>
                  <a:srgbClr val="000000">
                    <a:tint val="75000"/>
                  </a:srgbClr>
                </a:solidFill>
                <a:uFillTx/>
              </a:rPr>
              <a:pPr/>
              <a:t>‹#›</a:t>
            </a:fld>
            <a:endParaRPr lang="es-VE" dirty="0">
              <a:solidFill>
                <a:srgbClr val="000000">
                  <a:tint val="75000"/>
                </a:srgbClr>
              </a:solidFill>
              <a:uFillTx/>
            </a:endParaRPr>
          </a:p>
        </p:txBody>
      </p:sp>
    </p:spTree>
    <p:extLst>
      <p:ext uri="{BB962C8B-B14F-4D97-AF65-F5344CB8AC3E}">
        <p14:creationId xmlns:p14="http://schemas.microsoft.com/office/powerpoint/2010/main" val="299790323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uFillTx/>
              </a:rPr>
              <a:t>Haga clic para modificar el estilo de título del patrón</a:t>
            </a:r>
            <a:endParaRPr lang="es-VE">
              <a:uFillTx/>
            </a:endParaRPr>
          </a:p>
        </p:txBody>
      </p:sp>
      <p:sp>
        <p:nvSpPr>
          <p:cNvPr id="3" name="Marcador de texto vertical 2"/>
          <p:cNvSpPr>
            <a:spLocks noGrp="1"/>
          </p:cNvSpPr>
          <p:nvPr>
            <p:ph type="body" orient="vert" idx="1"/>
          </p:nvPr>
        </p:nvSpPr>
        <p:spPr/>
        <p:txBody>
          <a:bodyPr vert="eaVert"/>
          <a:lstStyle/>
          <a:p>
            <a:pPr lvl="0"/>
            <a:r>
              <a:rPr lang="es-ES">
                <a:uFillTx/>
              </a:rPr>
              <a:t>Haga clic para modificar el estilo de texto del patrón</a:t>
            </a:r>
          </a:p>
          <a:p>
            <a:pPr lvl="1"/>
            <a:r>
              <a:rPr lang="es-ES">
                <a:uFillTx/>
              </a:rPr>
              <a:t>Segundo nivel</a:t>
            </a:r>
          </a:p>
          <a:p>
            <a:pPr lvl="2"/>
            <a:r>
              <a:rPr lang="es-ES">
                <a:uFillTx/>
              </a:rPr>
              <a:t>Tercer nivel</a:t>
            </a:r>
          </a:p>
          <a:p>
            <a:pPr lvl="3"/>
            <a:r>
              <a:rPr lang="es-ES">
                <a:uFillTx/>
              </a:rPr>
              <a:t>Cuarto nivel</a:t>
            </a:r>
          </a:p>
          <a:p>
            <a:pPr lvl="4"/>
            <a:r>
              <a:rPr lang="es-ES">
                <a:uFillTx/>
              </a:rPr>
              <a:t>Quinto nivel</a:t>
            </a:r>
            <a:endParaRPr lang="es-VE">
              <a:uFillTx/>
            </a:endParaRPr>
          </a:p>
        </p:txBody>
      </p:sp>
      <p:sp>
        <p:nvSpPr>
          <p:cNvPr id="4" name="Marcador de fecha 3"/>
          <p:cNvSpPr>
            <a:spLocks noGrp="1"/>
          </p:cNvSpPr>
          <p:nvPr>
            <p:ph type="dt" sz="half" idx="10"/>
          </p:nvPr>
        </p:nvSpPr>
        <p:spPr/>
        <p:txBody>
          <a:bodyPr/>
          <a:lstStyle/>
          <a:p>
            <a:fld id="{A689FBB6-C232-4AAB-A556-6334D1BCF5CD}" type="datetime1">
              <a:rPr lang="es-VE" smtClean="0">
                <a:solidFill>
                  <a:srgbClr val="000000">
                    <a:tint val="75000"/>
                  </a:srgbClr>
                </a:solidFill>
                <a:uFillTx/>
              </a:rPr>
              <a:pPr/>
              <a:t>07/01/2022</a:t>
            </a:fld>
            <a:endParaRPr lang="es-VE" dirty="0">
              <a:solidFill>
                <a:srgbClr val="000000">
                  <a:tint val="75000"/>
                </a:srgbClr>
              </a:solidFill>
              <a:uFillTx/>
            </a:endParaRPr>
          </a:p>
        </p:txBody>
      </p:sp>
      <p:sp>
        <p:nvSpPr>
          <p:cNvPr id="5" name="Marcador de pie de página 4"/>
          <p:cNvSpPr>
            <a:spLocks noGrp="1"/>
          </p:cNvSpPr>
          <p:nvPr>
            <p:ph type="ftr" sz="quarter" idx="11"/>
          </p:nvPr>
        </p:nvSpPr>
        <p:spPr/>
        <p:txBody>
          <a:bodyPr/>
          <a:lstStyle/>
          <a:p>
            <a:endParaRPr lang="es-VE" dirty="0">
              <a:solidFill>
                <a:srgbClr val="000000">
                  <a:tint val="75000"/>
                </a:srgbClr>
              </a:solidFill>
              <a:uFillTx/>
            </a:endParaRPr>
          </a:p>
        </p:txBody>
      </p:sp>
      <p:sp>
        <p:nvSpPr>
          <p:cNvPr id="6" name="Marcador de número de diapositiva 5"/>
          <p:cNvSpPr>
            <a:spLocks noGrp="1"/>
          </p:cNvSpPr>
          <p:nvPr>
            <p:ph type="sldNum" sz="quarter" idx="12"/>
          </p:nvPr>
        </p:nvSpPr>
        <p:spPr/>
        <p:txBody>
          <a:bodyPr/>
          <a:lstStyle/>
          <a:p>
            <a:fld id="{5C6DB8CB-8B72-460F-B4E4-6A15EEC341A1}" type="slidenum">
              <a:rPr lang="es-VE" smtClean="0">
                <a:solidFill>
                  <a:srgbClr val="000000">
                    <a:tint val="75000"/>
                  </a:srgbClr>
                </a:solidFill>
                <a:uFillTx/>
              </a:rPr>
              <a:pPr/>
              <a:t>‹#›</a:t>
            </a:fld>
            <a:endParaRPr lang="es-VE" dirty="0">
              <a:solidFill>
                <a:srgbClr val="000000">
                  <a:tint val="75000"/>
                </a:srgbClr>
              </a:solidFill>
              <a:uFillTx/>
            </a:endParaRPr>
          </a:p>
        </p:txBody>
      </p:sp>
    </p:spTree>
    <p:extLst>
      <p:ext uri="{BB962C8B-B14F-4D97-AF65-F5344CB8AC3E}">
        <p14:creationId xmlns:p14="http://schemas.microsoft.com/office/powerpoint/2010/main" val="359144423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1" y="365126"/>
            <a:ext cx="2628900" cy="5811839"/>
          </a:xfrm>
        </p:spPr>
        <p:txBody>
          <a:bodyPr vert="eaVert"/>
          <a:lstStyle/>
          <a:p>
            <a:r>
              <a:rPr lang="es-ES">
                <a:uFillTx/>
              </a:rPr>
              <a:t>Haga clic para modificar el estilo de título del patrón</a:t>
            </a:r>
            <a:endParaRPr lang="es-VE">
              <a:uFillTx/>
            </a:endParaRPr>
          </a:p>
        </p:txBody>
      </p:sp>
      <p:sp>
        <p:nvSpPr>
          <p:cNvPr id="3" name="Marcador de texto vertical 2"/>
          <p:cNvSpPr>
            <a:spLocks noGrp="1"/>
          </p:cNvSpPr>
          <p:nvPr>
            <p:ph type="body" orient="vert" idx="1"/>
          </p:nvPr>
        </p:nvSpPr>
        <p:spPr>
          <a:xfrm>
            <a:off x="838201" y="365126"/>
            <a:ext cx="7734300" cy="5811839"/>
          </a:xfrm>
        </p:spPr>
        <p:txBody>
          <a:bodyPr vert="eaVert"/>
          <a:lstStyle/>
          <a:p>
            <a:pPr lvl="0"/>
            <a:r>
              <a:rPr lang="es-ES">
                <a:uFillTx/>
              </a:rPr>
              <a:t>Haga clic para modificar el estilo de texto del patrón</a:t>
            </a:r>
          </a:p>
          <a:p>
            <a:pPr lvl="1"/>
            <a:r>
              <a:rPr lang="es-ES">
                <a:uFillTx/>
              </a:rPr>
              <a:t>Segundo nivel</a:t>
            </a:r>
          </a:p>
          <a:p>
            <a:pPr lvl="2"/>
            <a:r>
              <a:rPr lang="es-ES">
                <a:uFillTx/>
              </a:rPr>
              <a:t>Tercer nivel</a:t>
            </a:r>
          </a:p>
          <a:p>
            <a:pPr lvl="3"/>
            <a:r>
              <a:rPr lang="es-ES">
                <a:uFillTx/>
              </a:rPr>
              <a:t>Cuarto nivel</a:t>
            </a:r>
          </a:p>
          <a:p>
            <a:pPr lvl="4"/>
            <a:r>
              <a:rPr lang="es-ES">
                <a:uFillTx/>
              </a:rPr>
              <a:t>Quinto nivel</a:t>
            </a:r>
            <a:endParaRPr lang="es-VE">
              <a:uFillTx/>
            </a:endParaRPr>
          </a:p>
        </p:txBody>
      </p:sp>
      <p:sp>
        <p:nvSpPr>
          <p:cNvPr id="4" name="Marcador de fecha 3"/>
          <p:cNvSpPr>
            <a:spLocks noGrp="1"/>
          </p:cNvSpPr>
          <p:nvPr>
            <p:ph type="dt" sz="half" idx="10"/>
          </p:nvPr>
        </p:nvSpPr>
        <p:spPr/>
        <p:txBody>
          <a:bodyPr/>
          <a:lstStyle/>
          <a:p>
            <a:fld id="{7733DD2C-B94E-4D4D-B2A2-8C3CB35117A1}" type="datetime1">
              <a:rPr lang="es-VE" smtClean="0">
                <a:solidFill>
                  <a:srgbClr val="000000">
                    <a:tint val="75000"/>
                  </a:srgbClr>
                </a:solidFill>
                <a:uFillTx/>
              </a:rPr>
              <a:pPr/>
              <a:t>07/01/2022</a:t>
            </a:fld>
            <a:endParaRPr lang="es-VE" dirty="0">
              <a:solidFill>
                <a:srgbClr val="000000">
                  <a:tint val="75000"/>
                </a:srgbClr>
              </a:solidFill>
              <a:uFillTx/>
            </a:endParaRPr>
          </a:p>
        </p:txBody>
      </p:sp>
      <p:sp>
        <p:nvSpPr>
          <p:cNvPr id="5" name="Marcador de pie de página 4"/>
          <p:cNvSpPr>
            <a:spLocks noGrp="1"/>
          </p:cNvSpPr>
          <p:nvPr>
            <p:ph type="ftr" sz="quarter" idx="11"/>
          </p:nvPr>
        </p:nvSpPr>
        <p:spPr/>
        <p:txBody>
          <a:bodyPr/>
          <a:lstStyle/>
          <a:p>
            <a:endParaRPr lang="es-VE" dirty="0">
              <a:solidFill>
                <a:srgbClr val="000000">
                  <a:tint val="75000"/>
                </a:srgbClr>
              </a:solidFill>
              <a:uFillTx/>
            </a:endParaRPr>
          </a:p>
        </p:txBody>
      </p:sp>
      <p:sp>
        <p:nvSpPr>
          <p:cNvPr id="6" name="Marcador de número de diapositiva 5"/>
          <p:cNvSpPr>
            <a:spLocks noGrp="1"/>
          </p:cNvSpPr>
          <p:nvPr>
            <p:ph type="sldNum" sz="quarter" idx="12"/>
          </p:nvPr>
        </p:nvSpPr>
        <p:spPr/>
        <p:txBody>
          <a:bodyPr/>
          <a:lstStyle/>
          <a:p>
            <a:fld id="{5C6DB8CB-8B72-460F-B4E4-6A15EEC341A1}" type="slidenum">
              <a:rPr lang="es-VE" smtClean="0">
                <a:solidFill>
                  <a:srgbClr val="000000">
                    <a:tint val="75000"/>
                  </a:srgbClr>
                </a:solidFill>
                <a:uFillTx/>
              </a:rPr>
              <a:pPr/>
              <a:t>‹#›</a:t>
            </a:fld>
            <a:endParaRPr lang="es-VE" dirty="0">
              <a:solidFill>
                <a:srgbClr val="000000">
                  <a:tint val="75000"/>
                </a:srgbClr>
              </a:solidFill>
              <a:uFillTx/>
            </a:endParaRPr>
          </a:p>
        </p:txBody>
      </p:sp>
    </p:spTree>
    <p:extLst>
      <p:ext uri="{BB962C8B-B14F-4D97-AF65-F5344CB8AC3E}">
        <p14:creationId xmlns:p14="http://schemas.microsoft.com/office/powerpoint/2010/main" val="208762214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2_Diseño personaliza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uFillTx/>
              </a:rPr>
              <a:t>Haga clic para modificar el estilo de título del patrón</a:t>
            </a:r>
            <a:endParaRPr lang="es-VE">
              <a:uFillTx/>
            </a:endParaRPr>
          </a:p>
        </p:txBody>
      </p:sp>
      <p:sp>
        <p:nvSpPr>
          <p:cNvPr id="3" name="Marcador de fecha 2"/>
          <p:cNvSpPr>
            <a:spLocks noGrp="1"/>
          </p:cNvSpPr>
          <p:nvPr>
            <p:ph type="dt" sz="half" idx="10"/>
          </p:nvPr>
        </p:nvSpPr>
        <p:spPr/>
        <p:txBody>
          <a:bodyPr/>
          <a:lstStyle/>
          <a:p>
            <a:pPr>
              <a:buFontTx/>
              <a:buNone/>
            </a:pPr>
            <a:fld id="{9A4D58C3-D444-4060-A105-E25A3FF71C51}" type="datetime1">
              <a:rPr lang="es-VE" kern="1200" smtClean="0">
                <a:solidFill>
                  <a:srgbClr val="000000">
                    <a:tint val="75000"/>
                  </a:srgbClr>
                </a:solidFill>
                <a:uFillTx/>
                <a:latin typeface="Palatino Linotype"/>
                <a:ea typeface="+mn-ea"/>
                <a:cs typeface="+mn-cs"/>
              </a:rPr>
              <a:pPr>
                <a:buFontTx/>
                <a:buNone/>
              </a:pPr>
              <a:t>07/01/2022</a:t>
            </a:fld>
            <a:endParaRPr lang="es-VE" kern="1200" dirty="0">
              <a:solidFill>
                <a:srgbClr val="000000">
                  <a:tint val="75000"/>
                </a:srgbClr>
              </a:solidFill>
              <a:uFillTx/>
              <a:latin typeface="Palatino Linotype"/>
              <a:ea typeface="+mn-ea"/>
              <a:cs typeface="+mn-cs"/>
            </a:endParaRPr>
          </a:p>
        </p:txBody>
      </p:sp>
      <p:sp>
        <p:nvSpPr>
          <p:cNvPr id="4" name="Marcador de pie de página 3"/>
          <p:cNvSpPr>
            <a:spLocks noGrp="1"/>
          </p:cNvSpPr>
          <p:nvPr>
            <p:ph type="ftr" sz="quarter" idx="11"/>
          </p:nvPr>
        </p:nvSpPr>
        <p:spPr/>
        <p:txBody>
          <a:bodyPr/>
          <a:lstStyle/>
          <a:p>
            <a:pPr>
              <a:buFontTx/>
              <a:buNone/>
            </a:pPr>
            <a:endParaRPr lang="es-VE" kern="1200" dirty="0">
              <a:solidFill>
                <a:srgbClr val="000000">
                  <a:tint val="75000"/>
                </a:srgbClr>
              </a:solidFill>
              <a:uFillTx/>
              <a:latin typeface="Palatino Linotype"/>
              <a:ea typeface="+mn-ea"/>
              <a:cs typeface="+mn-cs"/>
            </a:endParaRPr>
          </a:p>
        </p:txBody>
      </p:sp>
      <p:sp>
        <p:nvSpPr>
          <p:cNvPr id="5" name="Marcador de número de diapositiva 4"/>
          <p:cNvSpPr>
            <a:spLocks noGrp="1"/>
          </p:cNvSpPr>
          <p:nvPr>
            <p:ph type="sldNum" sz="quarter" idx="12"/>
          </p:nvPr>
        </p:nvSpPr>
        <p:spPr/>
        <p:txBody>
          <a:bodyPr/>
          <a:lstStyle/>
          <a:p>
            <a:pPr>
              <a:buFontTx/>
              <a:buNone/>
            </a:pPr>
            <a:fld id="{5C6DB8CB-8B72-460F-B4E4-6A15EEC341A1}" type="slidenum">
              <a:rPr lang="es-VE" kern="1200" smtClean="0">
                <a:solidFill>
                  <a:srgbClr val="000000">
                    <a:tint val="75000"/>
                  </a:srgbClr>
                </a:solidFill>
                <a:uFillTx/>
                <a:latin typeface="Palatino Linotype"/>
                <a:ea typeface="+mn-ea"/>
                <a:cs typeface="+mn-cs"/>
              </a:rPr>
              <a:pPr>
                <a:buFontTx/>
                <a:buNone/>
              </a:pPr>
              <a:t>‹#›</a:t>
            </a:fld>
            <a:endParaRPr lang="es-VE" kern="1200" dirty="0">
              <a:solidFill>
                <a:srgbClr val="000000">
                  <a:tint val="75000"/>
                </a:srgbClr>
              </a:solidFill>
              <a:uFillTx/>
              <a:latin typeface="Palatino Linotype"/>
              <a:ea typeface="+mn-ea"/>
              <a:cs typeface="+mn-cs"/>
            </a:endParaRPr>
          </a:p>
        </p:txBody>
      </p:sp>
      <p:sp>
        <p:nvSpPr>
          <p:cNvPr id="6" name="Picture Placeholder 11"/>
          <p:cNvSpPr>
            <a:spLocks noGrp="1"/>
          </p:cNvSpPr>
          <p:nvPr>
            <p:ph type="pic" sz="quarter" idx="23"/>
          </p:nvPr>
        </p:nvSpPr>
        <p:spPr>
          <a:xfrm>
            <a:off x="2" y="0"/>
            <a:ext cx="9699525" cy="6858000"/>
          </a:xfrm>
          <a:custGeom>
            <a:avLst/>
            <a:gdLst>
              <a:gd name="connsiteX0" fmla="*/ 0 w 19393999"/>
              <a:gd name="connsiteY0" fmla="*/ 0 h 13715999"/>
              <a:gd name="connsiteX1" fmla="*/ 19393999 w 19393999"/>
              <a:gd name="connsiteY1" fmla="*/ 0 h 13715999"/>
              <a:gd name="connsiteX2" fmla="*/ 13782907 w 19393999"/>
              <a:gd name="connsiteY2" fmla="*/ 13715999 h 13715999"/>
              <a:gd name="connsiteX3" fmla="*/ 0 w 19393999"/>
              <a:gd name="connsiteY3" fmla="*/ 13715999 h 13715999"/>
            </a:gdLst>
            <a:ahLst/>
            <a:cxnLst>
              <a:cxn ang="0">
                <a:pos x="connsiteX0" y="connsiteY0"/>
              </a:cxn>
              <a:cxn ang="0">
                <a:pos x="connsiteX1" y="connsiteY1"/>
              </a:cxn>
              <a:cxn ang="0">
                <a:pos x="connsiteX2" y="connsiteY2"/>
              </a:cxn>
              <a:cxn ang="0">
                <a:pos x="connsiteX3" y="connsiteY3"/>
              </a:cxn>
            </a:cxnLst>
            <a:rect l="l" t="t" r="r" b="b"/>
            <a:pathLst>
              <a:path w="19393999" h="13715999">
                <a:moveTo>
                  <a:pt x="0" y="0"/>
                </a:moveTo>
                <a:lnTo>
                  <a:pt x="19393999" y="0"/>
                </a:lnTo>
                <a:lnTo>
                  <a:pt x="13782907" y="13715999"/>
                </a:lnTo>
                <a:lnTo>
                  <a:pt x="0" y="13715999"/>
                </a:lnTo>
                <a:close/>
              </a:path>
            </a:pathLst>
          </a:custGeom>
          <a:solidFill>
            <a:schemeClr val="bg1">
              <a:lumMod val="95000"/>
            </a:schemeClr>
          </a:solidFill>
          <a:effectLst/>
        </p:spPr>
        <p:txBody>
          <a:bodyPr wrap="square">
            <a:noAutofit/>
          </a:bodyPr>
          <a:lstStyle>
            <a:lvl1pPr marL="0" indent="0">
              <a:buNone/>
              <a:defRPr sz="1400" b="1" i="0">
                <a:ln>
                  <a:noFill/>
                </a:ln>
                <a:solidFill>
                  <a:schemeClr val="tx2"/>
                </a:solidFill>
                <a:uFillTx/>
                <a:latin typeface="Poppins Bold" panose="02000000000000000000" pitchFamily="2" charset="77"/>
                <a:ea typeface="Roboto" charset="0"/>
                <a:cs typeface="Poppins Bold" panose="02000000000000000000" pitchFamily="2" charset="77"/>
              </a:defRPr>
            </a:lvl1pPr>
          </a:lstStyle>
          <a:p>
            <a:endParaRPr lang="en-US" dirty="0">
              <a:uFillTx/>
            </a:endParaRPr>
          </a:p>
        </p:txBody>
      </p:sp>
    </p:spTree>
    <p:extLst>
      <p:ext uri="{BB962C8B-B14F-4D97-AF65-F5344CB8AC3E}">
        <p14:creationId xmlns:p14="http://schemas.microsoft.com/office/powerpoint/2010/main" val="80252411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defRPr sz="1295" b="0" i="0">
                <a:solidFill>
                  <a:schemeClr val="tx1"/>
                </a:solidFill>
                <a:uFillTx/>
                <a:latin typeface="Calibri Light"/>
                <a:cs typeface="Calibri Light"/>
              </a:defRPr>
            </a:lvl1pPr>
          </a:lstStyle>
          <a:p>
            <a:pPr marL="14942"/>
            <a:endParaRPr lang="en-US" spc="-7" dirty="0"/>
          </a:p>
        </p:txBody>
      </p:sp>
      <p:sp>
        <p:nvSpPr>
          <p:cNvPr id="3" name="Holder 3"/>
          <p:cNvSpPr>
            <a:spLocks noGrp="1"/>
          </p:cNvSpPr>
          <p:nvPr>
            <p:ph type="dt" sz="half" idx="6"/>
          </p:nvPr>
        </p:nvSpPr>
        <p:spPr/>
        <p:txBody>
          <a:bodyPr lIns="0" tIns="0" rIns="0" bIns="0"/>
          <a:lstStyle>
            <a:lvl1pPr algn="l">
              <a:defRPr>
                <a:solidFill>
                  <a:schemeClr val="tx1">
                    <a:tint val="75000"/>
                  </a:schemeClr>
                </a:solidFill>
                <a:uFillTx/>
              </a:defRPr>
            </a:lvl1pPr>
          </a:lstStyle>
          <a:p>
            <a:fld id="{D16A3253-47B7-480A-8E15-14E0E17B1AF6}" type="datetime1">
              <a:rPr lang="en-US" smtClean="0">
                <a:uFillTx/>
              </a:rPr>
              <a:t>1/7/2022</a:t>
            </a:fld>
            <a:endParaRPr lang="en-US" dirty="0">
              <a:uFillTx/>
            </a:endParaRPr>
          </a:p>
        </p:txBody>
      </p:sp>
      <p:sp>
        <p:nvSpPr>
          <p:cNvPr id="4" name="Holder 4"/>
          <p:cNvSpPr>
            <a:spLocks noGrp="1"/>
          </p:cNvSpPr>
          <p:nvPr>
            <p:ph type="sldNum" sz="quarter" idx="7"/>
          </p:nvPr>
        </p:nvSpPr>
        <p:spPr/>
        <p:txBody>
          <a:bodyPr lIns="0" tIns="0" rIns="0" bIns="0"/>
          <a:lstStyle>
            <a:lvl1pPr>
              <a:defRPr sz="1295" b="0" i="0">
                <a:solidFill>
                  <a:schemeClr val="tx1"/>
                </a:solidFill>
                <a:uFillTx/>
                <a:latin typeface="Calibri Light"/>
                <a:cs typeface="Calibri Light"/>
              </a:defRPr>
            </a:lvl1pPr>
          </a:lstStyle>
          <a:p>
            <a:pPr marL="14942"/>
            <a:r>
              <a:rPr lang="en-US" spc="-12"/>
              <a:t>1</a:t>
            </a:r>
            <a:r>
              <a:rPr lang="en-US" spc="-24"/>
              <a:t>-</a:t>
            </a:r>
            <a:fld id="{81D60167-4931-47E6-BA6A-407CBD079E47}" type="slidenum">
              <a:rPr smtClean="0"/>
              <a:pPr marL="14942"/>
              <a:t>‹#›</a:t>
            </a:fld>
            <a:endParaRPr dirty="0"/>
          </a:p>
        </p:txBody>
      </p:sp>
    </p:spTree>
    <p:extLst>
      <p:ext uri="{BB962C8B-B14F-4D97-AF65-F5344CB8AC3E}">
        <p14:creationId xmlns:p14="http://schemas.microsoft.com/office/powerpoint/2010/main" val="239398074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2_Diseño personalizado">
  <p:cSld name="6_Diseño personalizado">
    <p:spTree>
      <p:nvGrpSpPr>
        <p:cNvPr id="1" name="Shape 11"/>
        <p:cNvGrpSpPr/>
        <p:nvPr/>
      </p:nvGrpSpPr>
      <p:grpSpPr>
        <a:xfrm>
          <a:off x="0" y="0"/>
          <a:ext cx="0" cy="0"/>
          <a:chOff x="0" y="0"/>
          <a:chExt cx="0" cy="0"/>
        </a:xfrm>
      </p:grpSpPr>
      <p:sp>
        <p:nvSpPr>
          <p:cNvPr id="12" name="Google Shape;12;p46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13;p465"/>
          <p:cNvSpPr txBox="1">
            <a:spLocks noGrp="1"/>
          </p:cNvSpPr>
          <p:nvPr>
            <p:ph type="dt" idx="10"/>
          </p:nvPr>
        </p:nvSpPr>
        <p:spPr>
          <a:xfrm>
            <a:off x="838200" y="6356351"/>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 name="Google Shape;14;p465"/>
          <p:cNvSpPr txBox="1">
            <a:spLocks noGrp="1"/>
          </p:cNvSpPr>
          <p:nvPr>
            <p:ph type="ftr" idx="11"/>
          </p:nvPr>
        </p:nvSpPr>
        <p:spPr>
          <a:xfrm>
            <a:off x="4038600" y="6356351"/>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 name="Google Shape;15;p465"/>
          <p:cNvSpPr txBox="1">
            <a:spLocks noGrp="1"/>
          </p:cNvSpPr>
          <p:nvPr>
            <p:ph type="sldNum" idx="12"/>
          </p:nvPr>
        </p:nvSpPr>
        <p:spPr>
          <a:xfrm>
            <a:off x="8610600" y="6356351"/>
            <a:ext cx="2743200" cy="365125"/>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spcAft>
                <a:spcPts val="0"/>
              </a:spcAft>
              <a:buSzPts val="900"/>
              <a:buFont typeface="Palatino Linotype"/>
              <a:buNone/>
              <a:defRPr>
                <a:solidFill>
                  <a:srgbClr val="888888"/>
                </a:solidFill>
                <a:latin typeface="Palatino Linotype"/>
                <a:ea typeface="Palatino Linotype"/>
                <a:cs typeface="Palatino Linotype"/>
                <a:sym typeface="Palatino Linotype"/>
              </a:defRPr>
            </a:lvl1pPr>
            <a:lvl2pPr marL="0" lvl="1" indent="0" algn="r">
              <a:lnSpc>
                <a:spcPct val="100000"/>
              </a:lnSpc>
              <a:spcBef>
                <a:spcPts val="0"/>
              </a:spcBef>
              <a:spcAft>
                <a:spcPts val="0"/>
              </a:spcAft>
              <a:buSzPts val="900"/>
              <a:buFont typeface="Palatino Linotype"/>
              <a:buNone/>
              <a:defRPr>
                <a:solidFill>
                  <a:srgbClr val="888888"/>
                </a:solidFill>
                <a:latin typeface="Palatino Linotype"/>
                <a:ea typeface="Palatino Linotype"/>
                <a:cs typeface="Palatino Linotype"/>
                <a:sym typeface="Palatino Linotype"/>
              </a:defRPr>
            </a:lvl2pPr>
            <a:lvl3pPr marL="0" lvl="2" indent="0" algn="r">
              <a:lnSpc>
                <a:spcPct val="100000"/>
              </a:lnSpc>
              <a:spcBef>
                <a:spcPts val="0"/>
              </a:spcBef>
              <a:spcAft>
                <a:spcPts val="0"/>
              </a:spcAft>
              <a:buSzPts val="900"/>
              <a:buFont typeface="Palatino Linotype"/>
              <a:buNone/>
              <a:defRPr>
                <a:solidFill>
                  <a:srgbClr val="888888"/>
                </a:solidFill>
                <a:latin typeface="Palatino Linotype"/>
                <a:ea typeface="Palatino Linotype"/>
                <a:cs typeface="Palatino Linotype"/>
                <a:sym typeface="Palatino Linotype"/>
              </a:defRPr>
            </a:lvl3pPr>
            <a:lvl4pPr marL="0" lvl="3" indent="0" algn="r">
              <a:lnSpc>
                <a:spcPct val="100000"/>
              </a:lnSpc>
              <a:spcBef>
                <a:spcPts val="0"/>
              </a:spcBef>
              <a:spcAft>
                <a:spcPts val="0"/>
              </a:spcAft>
              <a:buSzPts val="900"/>
              <a:buFont typeface="Palatino Linotype"/>
              <a:buNone/>
              <a:defRPr>
                <a:solidFill>
                  <a:srgbClr val="888888"/>
                </a:solidFill>
                <a:latin typeface="Palatino Linotype"/>
                <a:ea typeface="Palatino Linotype"/>
                <a:cs typeface="Palatino Linotype"/>
                <a:sym typeface="Palatino Linotype"/>
              </a:defRPr>
            </a:lvl4pPr>
            <a:lvl5pPr marL="0" lvl="4" indent="0" algn="r">
              <a:lnSpc>
                <a:spcPct val="100000"/>
              </a:lnSpc>
              <a:spcBef>
                <a:spcPts val="0"/>
              </a:spcBef>
              <a:spcAft>
                <a:spcPts val="0"/>
              </a:spcAft>
              <a:buSzPts val="900"/>
              <a:buFont typeface="Palatino Linotype"/>
              <a:buNone/>
              <a:defRPr>
                <a:solidFill>
                  <a:srgbClr val="888888"/>
                </a:solidFill>
                <a:latin typeface="Palatino Linotype"/>
                <a:ea typeface="Palatino Linotype"/>
                <a:cs typeface="Palatino Linotype"/>
                <a:sym typeface="Palatino Linotype"/>
              </a:defRPr>
            </a:lvl5pPr>
            <a:lvl6pPr marL="0" lvl="5" indent="0" algn="r">
              <a:lnSpc>
                <a:spcPct val="100000"/>
              </a:lnSpc>
              <a:spcBef>
                <a:spcPts val="0"/>
              </a:spcBef>
              <a:spcAft>
                <a:spcPts val="0"/>
              </a:spcAft>
              <a:buSzPts val="900"/>
              <a:buFont typeface="Palatino Linotype"/>
              <a:buNone/>
              <a:defRPr>
                <a:solidFill>
                  <a:srgbClr val="888888"/>
                </a:solidFill>
                <a:latin typeface="Palatino Linotype"/>
                <a:ea typeface="Palatino Linotype"/>
                <a:cs typeface="Palatino Linotype"/>
                <a:sym typeface="Palatino Linotype"/>
              </a:defRPr>
            </a:lvl6pPr>
            <a:lvl7pPr marL="0" lvl="6" indent="0" algn="r">
              <a:lnSpc>
                <a:spcPct val="100000"/>
              </a:lnSpc>
              <a:spcBef>
                <a:spcPts val="0"/>
              </a:spcBef>
              <a:spcAft>
                <a:spcPts val="0"/>
              </a:spcAft>
              <a:buSzPts val="900"/>
              <a:buFont typeface="Palatino Linotype"/>
              <a:buNone/>
              <a:defRPr>
                <a:solidFill>
                  <a:srgbClr val="888888"/>
                </a:solidFill>
                <a:latin typeface="Palatino Linotype"/>
                <a:ea typeface="Palatino Linotype"/>
                <a:cs typeface="Palatino Linotype"/>
                <a:sym typeface="Palatino Linotype"/>
              </a:defRPr>
            </a:lvl7pPr>
            <a:lvl8pPr marL="0" lvl="7" indent="0" algn="r">
              <a:lnSpc>
                <a:spcPct val="100000"/>
              </a:lnSpc>
              <a:spcBef>
                <a:spcPts val="0"/>
              </a:spcBef>
              <a:spcAft>
                <a:spcPts val="0"/>
              </a:spcAft>
              <a:buSzPts val="900"/>
              <a:buFont typeface="Palatino Linotype"/>
              <a:buNone/>
              <a:defRPr>
                <a:solidFill>
                  <a:srgbClr val="888888"/>
                </a:solidFill>
                <a:latin typeface="Palatino Linotype"/>
                <a:ea typeface="Palatino Linotype"/>
                <a:cs typeface="Palatino Linotype"/>
                <a:sym typeface="Palatino Linotype"/>
              </a:defRPr>
            </a:lvl8pPr>
            <a:lvl9pPr marL="0" lvl="8" indent="0" algn="r">
              <a:lnSpc>
                <a:spcPct val="100000"/>
              </a:lnSpc>
              <a:spcBef>
                <a:spcPts val="0"/>
              </a:spcBef>
              <a:spcAft>
                <a:spcPts val="0"/>
              </a:spcAft>
              <a:buSzPts val="900"/>
              <a:buFont typeface="Palatino Linotype"/>
              <a:buNone/>
              <a:defRPr>
                <a:solidFill>
                  <a:srgbClr val="888888"/>
                </a:solidFill>
                <a:latin typeface="Palatino Linotype"/>
                <a:ea typeface="Palatino Linotype"/>
                <a:cs typeface="Palatino Linotype"/>
                <a:sym typeface="Palatino Linotype"/>
              </a:defRPr>
            </a:lvl9pPr>
          </a:lstStyle>
          <a:p>
            <a:fld id="{00000000-1234-1234-1234-123412341234}" type="slidenum">
              <a:rPr lang="en-US" smtClean="0"/>
              <a:pPr/>
              <a:t>‹#›</a:t>
            </a:fld>
            <a:endParaRPr lang="en-US"/>
          </a:p>
        </p:txBody>
      </p:sp>
      <p:sp>
        <p:nvSpPr>
          <p:cNvPr id="16" name="Google Shape;16;p465"/>
          <p:cNvSpPr>
            <a:spLocks noGrp="1"/>
          </p:cNvSpPr>
          <p:nvPr>
            <p:ph type="pic" idx="2"/>
          </p:nvPr>
        </p:nvSpPr>
        <p:spPr>
          <a:xfrm>
            <a:off x="2" y="0"/>
            <a:ext cx="9699525" cy="6858000"/>
          </a:xfrm>
          <a:prstGeom prst="rect">
            <a:avLst/>
          </a:prstGeom>
          <a:solidFill>
            <a:srgbClr val="F2F2F2"/>
          </a:solidFill>
          <a:ln>
            <a:noFill/>
          </a:ln>
        </p:spPr>
      </p:sp>
    </p:spTree>
    <p:extLst>
      <p:ext uri="{BB962C8B-B14F-4D97-AF65-F5344CB8AC3E}">
        <p14:creationId xmlns:p14="http://schemas.microsoft.com/office/powerpoint/2010/main" val="238661111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3_Diseño personalizado">
  <p:cSld name="6_Diseño personalizado">
    <p:spTree>
      <p:nvGrpSpPr>
        <p:cNvPr id="1" name="Shape 17"/>
        <p:cNvGrpSpPr/>
        <p:nvPr/>
      </p:nvGrpSpPr>
      <p:grpSpPr>
        <a:xfrm>
          <a:off x="0" y="0"/>
          <a:ext cx="0" cy="0"/>
          <a:chOff x="0" y="0"/>
          <a:chExt cx="0" cy="0"/>
        </a:xfrm>
      </p:grpSpPr>
      <p:sp>
        <p:nvSpPr>
          <p:cNvPr id="18" name="Google Shape;18;p466"/>
          <p:cNvSpPr txBox="1">
            <a:spLocks noGrp="1"/>
          </p:cNvSpPr>
          <p:nvPr>
            <p:ph type="title"/>
          </p:nvPr>
        </p:nvSpPr>
        <p:spPr>
          <a:xfrm>
            <a:off x="961743" y="2512391"/>
            <a:ext cx="10515600" cy="1325563"/>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Clr>
                <a:srgbClr val="F7941D"/>
              </a:buClr>
              <a:buSzPts val="6000"/>
              <a:buFont typeface="Gill Sans"/>
              <a:buNone/>
              <a:defRPr sz="8000" b="1">
                <a:solidFill>
                  <a:srgbClr val="F7941D"/>
                </a:solidFill>
                <a:latin typeface="Gill Sans"/>
                <a:ea typeface="Gill Sans"/>
                <a:cs typeface="Gill Sans"/>
                <a:sym typeface="Gill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 name="Google Shape;19;p466"/>
          <p:cNvSpPr txBox="1">
            <a:spLocks noGrp="1"/>
          </p:cNvSpPr>
          <p:nvPr>
            <p:ph type="dt" idx="10"/>
          </p:nvPr>
        </p:nvSpPr>
        <p:spPr>
          <a:xfrm>
            <a:off x="838200" y="6356351"/>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 name="Google Shape;20;p466"/>
          <p:cNvSpPr txBox="1">
            <a:spLocks noGrp="1"/>
          </p:cNvSpPr>
          <p:nvPr>
            <p:ph type="ftr" idx="11"/>
          </p:nvPr>
        </p:nvSpPr>
        <p:spPr>
          <a:xfrm>
            <a:off x="4038600" y="6356351"/>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466"/>
          <p:cNvSpPr/>
          <p:nvPr/>
        </p:nvSpPr>
        <p:spPr>
          <a:xfrm>
            <a:off x="0" y="6356351"/>
            <a:ext cx="12192000" cy="225141"/>
          </a:xfrm>
          <a:prstGeom prst="rect">
            <a:avLst/>
          </a:prstGeom>
          <a:solidFill>
            <a:srgbClr val="818286"/>
          </a:solidFill>
          <a:ln>
            <a:noFill/>
          </a:ln>
        </p:spPr>
        <p:txBody>
          <a:bodyPr spcFirstLastPara="1" wrap="square" lIns="121900" tIns="60933" rIns="121900" bIns="60933" anchor="ctr" anchorCtr="0">
            <a:noAutofit/>
          </a:bodyPr>
          <a:lstStyle/>
          <a:p>
            <a:pPr marL="0" marR="0" lvl="0" indent="0" algn="ctr" rtl="0">
              <a:lnSpc>
                <a:spcPct val="100000"/>
              </a:lnSpc>
              <a:spcBef>
                <a:spcPts val="0"/>
              </a:spcBef>
              <a:spcAft>
                <a:spcPts val="0"/>
              </a:spcAft>
              <a:buNone/>
            </a:pPr>
            <a:endParaRPr sz="1867" b="0" i="0" u="none" strike="noStrike" cap="none">
              <a:solidFill>
                <a:schemeClr val="lt1"/>
              </a:solidFill>
              <a:latin typeface="Arial"/>
              <a:ea typeface="Arial"/>
              <a:cs typeface="Arial"/>
              <a:sym typeface="Arial"/>
            </a:endParaRPr>
          </a:p>
        </p:txBody>
      </p:sp>
      <p:sp>
        <p:nvSpPr>
          <p:cNvPr id="22" name="Google Shape;22;p466"/>
          <p:cNvSpPr txBox="1">
            <a:spLocks noGrp="1"/>
          </p:cNvSpPr>
          <p:nvPr>
            <p:ph type="sldNum" idx="12"/>
          </p:nvPr>
        </p:nvSpPr>
        <p:spPr>
          <a:xfrm>
            <a:off x="5823045" y="6265365"/>
            <a:ext cx="545911" cy="407112"/>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1200" b="1" i="0" u="none" strike="noStrike" cap="none">
                <a:solidFill>
                  <a:schemeClr val="lt1"/>
                </a:solidFill>
                <a:latin typeface="Palatino Linotype"/>
                <a:ea typeface="Palatino Linotype"/>
                <a:cs typeface="Palatino Linotype"/>
                <a:sym typeface="Palatino Linotype"/>
              </a:defRPr>
            </a:lvl1pPr>
            <a:lvl2pPr marL="0" marR="0" lvl="1" indent="0" algn="r">
              <a:lnSpc>
                <a:spcPct val="100000"/>
              </a:lnSpc>
              <a:spcBef>
                <a:spcPts val="0"/>
              </a:spcBef>
              <a:spcAft>
                <a:spcPts val="0"/>
              </a:spcAft>
              <a:buClr>
                <a:srgbClr val="000000"/>
              </a:buClr>
              <a:buSzPts val="900"/>
              <a:buFont typeface="Arial"/>
              <a:buNone/>
              <a:defRPr sz="1200" b="1" i="0" u="none" strike="noStrike" cap="none">
                <a:solidFill>
                  <a:schemeClr val="lt1"/>
                </a:solidFill>
                <a:latin typeface="Palatino Linotype"/>
                <a:ea typeface="Palatino Linotype"/>
                <a:cs typeface="Palatino Linotype"/>
                <a:sym typeface="Palatino Linotype"/>
              </a:defRPr>
            </a:lvl2pPr>
            <a:lvl3pPr marL="0" marR="0" lvl="2" indent="0" algn="r">
              <a:lnSpc>
                <a:spcPct val="100000"/>
              </a:lnSpc>
              <a:spcBef>
                <a:spcPts val="0"/>
              </a:spcBef>
              <a:spcAft>
                <a:spcPts val="0"/>
              </a:spcAft>
              <a:buClr>
                <a:srgbClr val="000000"/>
              </a:buClr>
              <a:buSzPts val="900"/>
              <a:buFont typeface="Arial"/>
              <a:buNone/>
              <a:defRPr sz="1200" b="1" i="0" u="none" strike="noStrike" cap="none">
                <a:solidFill>
                  <a:schemeClr val="lt1"/>
                </a:solidFill>
                <a:latin typeface="Palatino Linotype"/>
                <a:ea typeface="Palatino Linotype"/>
                <a:cs typeface="Palatino Linotype"/>
                <a:sym typeface="Palatino Linotype"/>
              </a:defRPr>
            </a:lvl3pPr>
            <a:lvl4pPr marL="0" marR="0" lvl="3" indent="0" algn="r">
              <a:lnSpc>
                <a:spcPct val="100000"/>
              </a:lnSpc>
              <a:spcBef>
                <a:spcPts val="0"/>
              </a:spcBef>
              <a:spcAft>
                <a:spcPts val="0"/>
              </a:spcAft>
              <a:buClr>
                <a:srgbClr val="000000"/>
              </a:buClr>
              <a:buSzPts val="900"/>
              <a:buFont typeface="Arial"/>
              <a:buNone/>
              <a:defRPr sz="1200" b="1" i="0" u="none" strike="noStrike" cap="none">
                <a:solidFill>
                  <a:schemeClr val="lt1"/>
                </a:solidFill>
                <a:latin typeface="Palatino Linotype"/>
                <a:ea typeface="Palatino Linotype"/>
                <a:cs typeface="Palatino Linotype"/>
                <a:sym typeface="Palatino Linotype"/>
              </a:defRPr>
            </a:lvl4pPr>
            <a:lvl5pPr marL="0" marR="0" lvl="4" indent="0" algn="r">
              <a:lnSpc>
                <a:spcPct val="100000"/>
              </a:lnSpc>
              <a:spcBef>
                <a:spcPts val="0"/>
              </a:spcBef>
              <a:spcAft>
                <a:spcPts val="0"/>
              </a:spcAft>
              <a:buClr>
                <a:srgbClr val="000000"/>
              </a:buClr>
              <a:buSzPts val="900"/>
              <a:buFont typeface="Arial"/>
              <a:buNone/>
              <a:defRPr sz="1200" b="1" i="0" u="none" strike="noStrike" cap="none">
                <a:solidFill>
                  <a:schemeClr val="lt1"/>
                </a:solidFill>
                <a:latin typeface="Palatino Linotype"/>
                <a:ea typeface="Palatino Linotype"/>
                <a:cs typeface="Palatino Linotype"/>
                <a:sym typeface="Palatino Linotype"/>
              </a:defRPr>
            </a:lvl5pPr>
            <a:lvl6pPr marL="0" marR="0" lvl="5" indent="0" algn="r">
              <a:lnSpc>
                <a:spcPct val="100000"/>
              </a:lnSpc>
              <a:spcBef>
                <a:spcPts val="0"/>
              </a:spcBef>
              <a:spcAft>
                <a:spcPts val="0"/>
              </a:spcAft>
              <a:buClr>
                <a:srgbClr val="000000"/>
              </a:buClr>
              <a:buSzPts val="900"/>
              <a:buFont typeface="Arial"/>
              <a:buNone/>
              <a:defRPr sz="1200" b="1" i="0" u="none" strike="noStrike" cap="none">
                <a:solidFill>
                  <a:schemeClr val="lt1"/>
                </a:solidFill>
                <a:latin typeface="Palatino Linotype"/>
                <a:ea typeface="Palatino Linotype"/>
                <a:cs typeface="Palatino Linotype"/>
                <a:sym typeface="Palatino Linotype"/>
              </a:defRPr>
            </a:lvl6pPr>
            <a:lvl7pPr marL="0" marR="0" lvl="6" indent="0" algn="r">
              <a:lnSpc>
                <a:spcPct val="100000"/>
              </a:lnSpc>
              <a:spcBef>
                <a:spcPts val="0"/>
              </a:spcBef>
              <a:spcAft>
                <a:spcPts val="0"/>
              </a:spcAft>
              <a:buClr>
                <a:srgbClr val="000000"/>
              </a:buClr>
              <a:buSzPts val="900"/>
              <a:buFont typeface="Arial"/>
              <a:buNone/>
              <a:defRPr sz="1200" b="1" i="0" u="none" strike="noStrike" cap="none">
                <a:solidFill>
                  <a:schemeClr val="lt1"/>
                </a:solidFill>
                <a:latin typeface="Palatino Linotype"/>
                <a:ea typeface="Palatino Linotype"/>
                <a:cs typeface="Palatino Linotype"/>
                <a:sym typeface="Palatino Linotype"/>
              </a:defRPr>
            </a:lvl7pPr>
            <a:lvl8pPr marL="0" marR="0" lvl="7" indent="0" algn="r">
              <a:lnSpc>
                <a:spcPct val="100000"/>
              </a:lnSpc>
              <a:spcBef>
                <a:spcPts val="0"/>
              </a:spcBef>
              <a:spcAft>
                <a:spcPts val="0"/>
              </a:spcAft>
              <a:buClr>
                <a:srgbClr val="000000"/>
              </a:buClr>
              <a:buSzPts val="900"/>
              <a:buFont typeface="Arial"/>
              <a:buNone/>
              <a:defRPr sz="1200" b="1" i="0" u="none" strike="noStrike" cap="none">
                <a:solidFill>
                  <a:schemeClr val="lt1"/>
                </a:solidFill>
                <a:latin typeface="Palatino Linotype"/>
                <a:ea typeface="Palatino Linotype"/>
                <a:cs typeface="Palatino Linotype"/>
                <a:sym typeface="Palatino Linotype"/>
              </a:defRPr>
            </a:lvl8pPr>
            <a:lvl9pPr marL="0" marR="0" lvl="8" indent="0" algn="r">
              <a:lnSpc>
                <a:spcPct val="100000"/>
              </a:lnSpc>
              <a:spcBef>
                <a:spcPts val="0"/>
              </a:spcBef>
              <a:spcAft>
                <a:spcPts val="0"/>
              </a:spcAft>
              <a:buClr>
                <a:srgbClr val="000000"/>
              </a:buClr>
              <a:buSzPts val="900"/>
              <a:buFont typeface="Arial"/>
              <a:buNone/>
              <a:defRPr sz="1200" b="1" i="0" u="none" strike="noStrike" cap="none">
                <a:solidFill>
                  <a:schemeClr val="lt1"/>
                </a:solidFill>
                <a:latin typeface="Palatino Linotype"/>
                <a:ea typeface="Palatino Linotype"/>
                <a:cs typeface="Palatino Linotype"/>
                <a:sym typeface="Palatino Linotype"/>
              </a:defRPr>
            </a:lvl9pPr>
          </a:lstStyle>
          <a:p>
            <a:fld id="{00000000-1234-1234-1234-123412341234}" type="slidenum">
              <a:rPr lang="en-US" smtClean="0"/>
              <a:pPr/>
              <a:t>‹#›</a:t>
            </a:fld>
            <a:endParaRPr lang="en-US"/>
          </a:p>
        </p:txBody>
      </p:sp>
      <p:sp>
        <p:nvSpPr>
          <p:cNvPr id="23" name="Google Shape;23;p466"/>
          <p:cNvSpPr txBox="1">
            <a:spLocks noGrp="1"/>
          </p:cNvSpPr>
          <p:nvPr>
            <p:ph type="body" idx="1"/>
          </p:nvPr>
        </p:nvSpPr>
        <p:spPr>
          <a:xfrm>
            <a:off x="961743" y="4712873"/>
            <a:ext cx="10515600" cy="1219200"/>
          </a:xfrm>
          <a:prstGeom prst="rect">
            <a:avLst/>
          </a:prstGeom>
          <a:noFill/>
          <a:ln>
            <a:noFill/>
          </a:ln>
        </p:spPr>
        <p:txBody>
          <a:bodyPr spcFirstLastPara="1" wrap="square" lIns="91425" tIns="45700" rIns="91425" bIns="45700" anchor="t" anchorCtr="0">
            <a:normAutofit/>
          </a:bodyPr>
          <a:lstStyle>
            <a:lvl1pPr marL="609585" lvl="0" indent="-457189" algn="l">
              <a:lnSpc>
                <a:spcPct val="90000"/>
              </a:lnSpc>
              <a:spcBef>
                <a:spcPts val="1000"/>
              </a:spcBef>
              <a:spcAft>
                <a:spcPts val="0"/>
              </a:spcAft>
              <a:buClr>
                <a:schemeClr val="dk1"/>
              </a:buClr>
              <a:buSzPts val="1800"/>
              <a:buChar char="•"/>
              <a:defRPr/>
            </a:lvl1pPr>
            <a:lvl2pPr marL="1219170" lvl="1" indent="-457189" algn="l">
              <a:lnSpc>
                <a:spcPct val="90000"/>
              </a:lnSpc>
              <a:spcBef>
                <a:spcPts val="500"/>
              </a:spcBef>
              <a:spcAft>
                <a:spcPts val="0"/>
              </a:spcAft>
              <a:buClr>
                <a:schemeClr val="dk1"/>
              </a:buClr>
              <a:buSzPts val="1800"/>
              <a:buChar char="•"/>
              <a:defRPr/>
            </a:lvl2pPr>
            <a:lvl3pPr marL="1828754" lvl="2" indent="-457189" algn="l">
              <a:lnSpc>
                <a:spcPct val="90000"/>
              </a:lnSpc>
              <a:spcBef>
                <a:spcPts val="500"/>
              </a:spcBef>
              <a:spcAft>
                <a:spcPts val="0"/>
              </a:spcAft>
              <a:buClr>
                <a:schemeClr val="dk1"/>
              </a:buClr>
              <a:buSzPts val="1800"/>
              <a:buChar char="•"/>
              <a:defRPr/>
            </a:lvl3pPr>
            <a:lvl4pPr marL="2438339" lvl="3" indent="-457189" algn="l">
              <a:lnSpc>
                <a:spcPct val="90000"/>
              </a:lnSpc>
              <a:spcBef>
                <a:spcPts val="500"/>
              </a:spcBef>
              <a:spcAft>
                <a:spcPts val="0"/>
              </a:spcAft>
              <a:buClr>
                <a:schemeClr val="dk1"/>
              </a:buClr>
              <a:buSzPts val="1800"/>
              <a:buChar char="•"/>
              <a:defRPr/>
            </a:lvl4pPr>
            <a:lvl5pPr marL="3047924" lvl="4" indent="-457189" algn="l">
              <a:lnSpc>
                <a:spcPct val="90000"/>
              </a:lnSpc>
              <a:spcBef>
                <a:spcPts val="500"/>
              </a:spcBef>
              <a:spcAft>
                <a:spcPts val="0"/>
              </a:spcAft>
              <a:buClr>
                <a:schemeClr val="dk1"/>
              </a:buClr>
              <a:buSzPts val="1800"/>
              <a:buChar char="•"/>
              <a:defRPr/>
            </a:lvl5pPr>
            <a:lvl6pPr marL="3657509" lvl="5" indent="-457189" algn="l">
              <a:lnSpc>
                <a:spcPct val="90000"/>
              </a:lnSpc>
              <a:spcBef>
                <a:spcPts val="500"/>
              </a:spcBef>
              <a:spcAft>
                <a:spcPts val="0"/>
              </a:spcAft>
              <a:buClr>
                <a:schemeClr val="dk1"/>
              </a:buClr>
              <a:buSzPts val="1800"/>
              <a:buChar char="•"/>
              <a:defRPr/>
            </a:lvl6pPr>
            <a:lvl7pPr marL="4267093" lvl="6" indent="-457189" algn="l">
              <a:lnSpc>
                <a:spcPct val="90000"/>
              </a:lnSpc>
              <a:spcBef>
                <a:spcPts val="500"/>
              </a:spcBef>
              <a:spcAft>
                <a:spcPts val="0"/>
              </a:spcAft>
              <a:buClr>
                <a:schemeClr val="dk1"/>
              </a:buClr>
              <a:buSzPts val="1800"/>
              <a:buChar char="•"/>
              <a:defRPr/>
            </a:lvl7pPr>
            <a:lvl8pPr marL="4876678" lvl="7" indent="-457189" algn="l">
              <a:lnSpc>
                <a:spcPct val="90000"/>
              </a:lnSpc>
              <a:spcBef>
                <a:spcPts val="500"/>
              </a:spcBef>
              <a:spcAft>
                <a:spcPts val="0"/>
              </a:spcAft>
              <a:buClr>
                <a:schemeClr val="dk1"/>
              </a:buClr>
              <a:buSzPts val="1800"/>
              <a:buChar char="•"/>
              <a:defRPr/>
            </a:lvl8pPr>
            <a:lvl9pPr marL="5486263" lvl="8" indent="-457189" algn="l">
              <a:lnSpc>
                <a:spcPct val="90000"/>
              </a:lnSpc>
              <a:spcBef>
                <a:spcPts val="500"/>
              </a:spcBef>
              <a:spcAft>
                <a:spcPts val="0"/>
              </a:spcAft>
              <a:buClr>
                <a:schemeClr val="dk1"/>
              </a:buClr>
              <a:buSzPts val="1800"/>
              <a:buChar char="•"/>
              <a:defRPr/>
            </a:lvl9pPr>
          </a:lstStyle>
          <a:p>
            <a:endParaRPr/>
          </a:p>
        </p:txBody>
      </p:sp>
      <p:pic>
        <p:nvPicPr>
          <p:cNvPr id="24" name="Google Shape;24;p466"/>
          <p:cNvPicPr preferRelativeResize="0"/>
          <p:nvPr/>
        </p:nvPicPr>
        <p:blipFill rotWithShape="1">
          <a:blip r:embed="rId2">
            <a:alphaModFix/>
          </a:blip>
          <a:srcRect/>
          <a:stretch/>
        </p:blipFill>
        <p:spPr>
          <a:xfrm>
            <a:off x="1" y="6250601"/>
            <a:ext cx="1173921" cy="436641"/>
          </a:xfrm>
          <a:prstGeom prst="rect">
            <a:avLst/>
          </a:prstGeom>
          <a:noFill/>
          <a:ln>
            <a:noFill/>
          </a:ln>
        </p:spPr>
      </p:pic>
    </p:spTree>
    <p:extLst>
      <p:ext uri="{BB962C8B-B14F-4D97-AF65-F5344CB8AC3E}">
        <p14:creationId xmlns:p14="http://schemas.microsoft.com/office/powerpoint/2010/main" val="18494758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24BD47-383C-4DC2-8A08-98AB10C162B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E9E6F5A-FEF9-453A-9D0D-F8A2F1B17BE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FD6C42F-F512-4FE3-B076-696BECBF9F73}"/>
              </a:ext>
            </a:extLst>
          </p:cNvPr>
          <p:cNvSpPr>
            <a:spLocks noGrp="1"/>
          </p:cNvSpPr>
          <p:nvPr>
            <p:ph type="dt" sz="half" idx="10"/>
          </p:nvPr>
        </p:nvSpPr>
        <p:spPr/>
        <p:txBody>
          <a:bodyPr/>
          <a:lstStyle/>
          <a:p>
            <a:fld id="{50CD297D-BF56-4E6F-AC28-65F10418718C}" type="datetimeFigureOut">
              <a:rPr lang="en-US" smtClean="0"/>
              <a:t>1/7/2022</a:t>
            </a:fld>
            <a:endParaRPr lang="en-US"/>
          </a:p>
        </p:txBody>
      </p:sp>
      <p:sp>
        <p:nvSpPr>
          <p:cNvPr id="5" name="Footer Placeholder 4">
            <a:extLst>
              <a:ext uri="{FF2B5EF4-FFF2-40B4-BE49-F238E27FC236}">
                <a16:creationId xmlns:a16="http://schemas.microsoft.com/office/drawing/2014/main" id="{555DBBE5-16C9-4B64-8F49-CEE4271D3D7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49E8BC1-A299-40AB-A6F5-E0571F5ECED8}"/>
              </a:ext>
            </a:extLst>
          </p:cNvPr>
          <p:cNvSpPr>
            <a:spLocks noGrp="1"/>
          </p:cNvSpPr>
          <p:nvPr>
            <p:ph type="sldNum" sz="quarter" idx="12"/>
          </p:nvPr>
        </p:nvSpPr>
        <p:spPr/>
        <p:txBody>
          <a:bodyPr/>
          <a:lstStyle/>
          <a:p>
            <a:fld id="{A6BF61DE-9D09-463F-B020-35BC56E7D22C}" type="slidenum">
              <a:rPr lang="en-US" smtClean="0"/>
              <a:t>‹#›</a:t>
            </a:fld>
            <a:endParaRPr lang="en-US"/>
          </a:p>
        </p:txBody>
      </p:sp>
    </p:spTree>
    <p:extLst>
      <p:ext uri="{BB962C8B-B14F-4D97-AF65-F5344CB8AC3E}">
        <p14:creationId xmlns:p14="http://schemas.microsoft.com/office/powerpoint/2010/main" val="19237169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8B8026-DE41-4C9E-8A7A-24DDB508B28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F3C2E72-DC79-40A9-A853-C31EE39B888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0B6930F-D234-4620-9387-24CE7DD7F56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BC1CEE0-3FB4-4754-AFD3-16A205EA21B1}"/>
              </a:ext>
            </a:extLst>
          </p:cNvPr>
          <p:cNvSpPr>
            <a:spLocks noGrp="1"/>
          </p:cNvSpPr>
          <p:nvPr>
            <p:ph type="dt" sz="half" idx="10"/>
          </p:nvPr>
        </p:nvSpPr>
        <p:spPr/>
        <p:txBody>
          <a:bodyPr/>
          <a:lstStyle/>
          <a:p>
            <a:fld id="{50CD297D-BF56-4E6F-AC28-65F10418718C}" type="datetimeFigureOut">
              <a:rPr lang="en-US" smtClean="0"/>
              <a:t>1/7/2022</a:t>
            </a:fld>
            <a:endParaRPr lang="en-US"/>
          </a:p>
        </p:txBody>
      </p:sp>
      <p:sp>
        <p:nvSpPr>
          <p:cNvPr id="6" name="Footer Placeholder 5">
            <a:extLst>
              <a:ext uri="{FF2B5EF4-FFF2-40B4-BE49-F238E27FC236}">
                <a16:creationId xmlns:a16="http://schemas.microsoft.com/office/drawing/2014/main" id="{E0BB61CA-6CBD-4D48-898F-49F16437054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7BF4D93-621F-4E6C-AD13-C63F0FE27BF5}"/>
              </a:ext>
            </a:extLst>
          </p:cNvPr>
          <p:cNvSpPr>
            <a:spLocks noGrp="1"/>
          </p:cNvSpPr>
          <p:nvPr>
            <p:ph type="sldNum" sz="quarter" idx="12"/>
          </p:nvPr>
        </p:nvSpPr>
        <p:spPr/>
        <p:txBody>
          <a:bodyPr/>
          <a:lstStyle/>
          <a:p>
            <a:fld id="{A6BF61DE-9D09-463F-B020-35BC56E7D22C}" type="slidenum">
              <a:rPr lang="en-US" smtClean="0"/>
              <a:t>‹#›</a:t>
            </a:fld>
            <a:endParaRPr lang="en-US"/>
          </a:p>
        </p:txBody>
      </p:sp>
    </p:spTree>
    <p:extLst>
      <p:ext uri="{BB962C8B-B14F-4D97-AF65-F5344CB8AC3E}">
        <p14:creationId xmlns:p14="http://schemas.microsoft.com/office/powerpoint/2010/main" val="21369972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32C64A-62DE-45C0-8EF2-502B3F4F633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77C734D-E9EA-418A-89A0-E26669647FD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824E1BA-DFCA-4204-972F-F0EC0974E45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B619B07-7698-41AE-9A3B-93084B2BBF0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AA613EF-6A5F-4D10-AEAC-B857BCF8FE6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3CBF3E2-A01B-47FA-B172-D05DB5BF4AD9}"/>
              </a:ext>
            </a:extLst>
          </p:cNvPr>
          <p:cNvSpPr>
            <a:spLocks noGrp="1"/>
          </p:cNvSpPr>
          <p:nvPr>
            <p:ph type="dt" sz="half" idx="10"/>
          </p:nvPr>
        </p:nvSpPr>
        <p:spPr/>
        <p:txBody>
          <a:bodyPr/>
          <a:lstStyle/>
          <a:p>
            <a:fld id="{50CD297D-BF56-4E6F-AC28-65F10418718C}" type="datetimeFigureOut">
              <a:rPr lang="en-US" smtClean="0"/>
              <a:t>1/7/2022</a:t>
            </a:fld>
            <a:endParaRPr lang="en-US"/>
          </a:p>
        </p:txBody>
      </p:sp>
      <p:sp>
        <p:nvSpPr>
          <p:cNvPr id="8" name="Footer Placeholder 7">
            <a:extLst>
              <a:ext uri="{FF2B5EF4-FFF2-40B4-BE49-F238E27FC236}">
                <a16:creationId xmlns:a16="http://schemas.microsoft.com/office/drawing/2014/main" id="{BEADB584-84BA-44ED-897B-336B8E179B9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6BC61AE-04FC-44B2-9DC2-BB4345118FD0}"/>
              </a:ext>
            </a:extLst>
          </p:cNvPr>
          <p:cNvSpPr>
            <a:spLocks noGrp="1"/>
          </p:cNvSpPr>
          <p:nvPr>
            <p:ph type="sldNum" sz="quarter" idx="12"/>
          </p:nvPr>
        </p:nvSpPr>
        <p:spPr/>
        <p:txBody>
          <a:bodyPr/>
          <a:lstStyle/>
          <a:p>
            <a:fld id="{A6BF61DE-9D09-463F-B020-35BC56E7D22C}" type="slidenum">
              <a:rPr lang="en-US" smtClean="0"/>
              <a:t>‹#›</a:t>
            </a:fld>
            <a:endParaRPr lang="en-US"/>
          </a:p>
        </p:txBody>
      </p:sp>
    </p:spTree>
    <p:extLst>
      <p:ext uri="{BB962C8B-B14F-4D97-AF65-F5344CB8AC3E}">
        <p14:creationId xmlns:p14="http://schemas.microsoft.com/office/powerpoint/2010/main" val="7532931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1BA9A6-8591-466C-A5E3-5D5395AD242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D87ECBA-EFD1-4E16-A307-6904D31A8184}"/>
              </a:ext>
            </a:extLst>
          </p:cNvPr>
          <p:cNvSpPr>
            <a:spLocks noGrp="1"/>
          </p:cNvSpPr>
          <p:nvPr>
            <p:ph type="dt" sz="half" idx="10"/>
          </p:nvPr>
        </p:nvSpPr>
        <p:spPr/>
        <p:txBody>
          <a:bodyPr/>
          <a:lstStyle/>
          <a:p>
            <a:fld id="{50CD297D-BF56-4E6F-AC28-65F10418718C}" type="datetimeFigureOut">
              <a:rPr lang="en-US" smtClean="0"/>
              <a:t>1/7/2022</a:t>
            </a:fld>
            <a:endParaRPr lang="en-US"/>
          </a:p>
        </p:txBody>
      </p:sp>
      <p:sp>
        <p:nvSpPr>
          <p:cNvPr id="4" name="Footer Placeholder 3">
            <a:extLst>
              <a:ext uri="{FF2B5EF4-FFF2-40B4-BE49-F238E27FC236}">
                <a16:creationId xmlns:a16="http://schemas.microsoft.com/office/drawing/2014/main" id="{59A1E726-A037-4444-B55B-AF62B64853B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4D37089-BA68-4B33-AFBC-FF807C5CD6F8}"/>
              </a:ext>
            </a:extLst>
          </p:cNvPr>
          <p:cNvSpPr>
            <a:spLocks noGrp="1"/>
          </p:cNvSpPr>
          <p:nvPr>
            <p:ph type="sldNum" sz="quarter" idx="12"/>
          </p:nvPr>
        </p:nvSpPr>
        <p:spPr/>
        <p:txBody>
          <a:bodyPr/>
          <a:lstStyle/>
          <a:p>
            <a:fld id="{A6BF61DE-9D09-463F-B020-35BC56E7D22C}" type="slidenum">
              <a:rPr lang="en-US" smtClean="0"/>
              <a:t>‹#›</a:t>
            </a:fld>
            <a:endParaRPr lang="en-US"/>
          </a:p>
        </p:txBody>
      </p:sp>
    </p:spTree>
    <p:extLst>
      <p:ext uri="{BB962C8B-B14F-4D97-AF65-F5344CB8AC3E}">
        <p14:creationId xmlns:p14="http://schemas.microsoft.com/office/powerpoint/2010/main" val="25732885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99CA473-28F1-4DD0-AE09-F08F57FF3325}"/>
              </a:ext>
            </a:extLst>
          </p:cNvPr>
          <p:cNvSpPr>
            <a:spLocks noGrp="1"/>
          </p:cNvSpPr>
          <p:nvPr>
            <p:ph type="dt" sz="half" idx="10"/>
          </p:nvPr>
        </p:nvSpPr>
        <p:spPr/>
        <p:txBody>
          <a:bodyPr/>
          <a:lstStyle/>
          <a:p>
            <a:fld id="{50CD297D-BF56-4E6F-AC28-65F10418718C}" type="datetimeFigureOut">
              <a:rPr lang="en-US" smtClean="0"/>
              <a:t>1/7/2022</a:t>
            </a:fld>
            <a:endParaRPr lang="en-US"/>
          </a:p>
        </p:txBody>
      </p:sp>
      <p:sp>
        <p:nvSpPr>
          <p:cNvPr id="3" name="Footer Placeholder 2">
            <a:extLst>
              <a:ext uri="{FF2B5EF4-FFF2-40B4-BE49-F238E27FC236}">
                <a16:creationId xmlns:a16="http://schemas.microsoft.com/office/drawing/2014/main" id="{FD7CDAA8-334C-420D-AC41-B21F5C894FC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0257D67-613C-4800-BC46-00F825724BEA}"/>
              </a:ext>
            </a:extLst>
          </p:cNvPr>
          <p:cNvSpPr>
            <a:spLocks noGrp="1"/>
          </p:cNvSpPr>
          <p:nvPr>
            <p:ph type="sldNum" sz="quarter" idx="12"/>
          </p:nvPr>
        </p:nvSpPr>
        <p:spPr/>
        <p:txBody>
          <a:bodyPr/>
          <a:lstStyle/>
          <a:p>
            <a:fld id="{A6BF61DE-9D09-463F-B020-35BC56E7D22C}" type="slidenum">
              <a:rPr lang="en-US" smtClean="0"/>
              <a:t>‹#›</a:t>
            </a:fld>
            <a:endParaRPr lang="en-US"/>
          </a:p>
        </p:txBody>
      </p:sp>
    </p:spTree>
    <p:extLst>
      <p:ext uri="{BB962C8B-B14F-4D97-AF65-F5344CB8AC3E}">
        <p14:creationId xmlns:p14="http://schemas.microsoft.com/office/powerpoint/2010/main" val="14153766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D44EE-6621-424C-90E1-C3346505CEA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9517ED8-9D5B-4F16-9F54-B1AC2AD5620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B10DCA2-8C97-4F36-9EE5-367B79226D2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E368F0C-6EB5-4A2D-A076-75FE9BF44959}"/>
              </a:ext>
            </a:extLst>
          </p:cNvPr>
          <p:cNvSpPr>
            <a:spLocks noGrp="1"/>
          </p:cNvSpPr>
          <p:nvPr>
            <p:ph type="dt" sz="half" idx="10"/>
          </p:nvPr>
        </p:nvSpPr>
        <p:spPr/>
        <p:txBody>
          <a:bodyPr/>
          <a:lstStyle/>
          <a:p>
            <a:fld id="{50CD297D-BF56-4E6F-AC28-65F10418718C}" type="datetimeFigureOut">
              <a:rPr lang="en-US" smtClean="0"/>
              <a:t>1/7/2022</a:t>
            </a:fld>
            <a:endParaRPr lang="en-US"/>
          </a:p>
        </p:txBody>
      </p:sp>
      <p:sp>
        <p:nvSpPr>
          <p:cNvPr id="6" name="Footer Placeholder 5">
            <a:extLst>
              <a:ext uri="{FF2B5EF4-FFF2-40B4-BE49-F238E27FC236}">
                <a16:creationId xmlns:a16="http://schemas.microsoft.com/office/drawing/2014/main" id="{A1AF3AB4-DDF7-4F9A-881B-46597CDF935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5692A8B-44D8-4497-BB38-7076146F597D}"/>
              </a:ext>
            </a:extLst>
          </p:cNvPr>
          <p:cNvSpPr>
            <a:spLocks noGrp="1"/>
          </p:cNvSpPr>
          <p:nvPr>
            <p:ph type="sldNum" sz="quarter" idx="12"/>
          </p:nvPr>
        </p:nvSpPr>
        <p:spPr/>
        <p:txBody>
          <a:bodyPr/>
          <a:lstStyle/>
          <a:p>
            <a:fld id="{A6BF61DE-9D09-463F-B020-35BC56E7D22C}" type="slidenum">
              <a:rPr lang="en-US" smtClean="0"/>
              <a:t>‹#›</a:t>
            </a:fld>
            <a:endParaRPr lang="en-US"/>
          </a:p>
        </p:txBody>
      </p:sp>
    </p:spTree>
    <p:extLst>
      <p:ext uri="{BB962C8B-B14F-4D97-AF65-F5344CB8AC3E}">
        <p14:creationId xmlns:p14="http://schemas.microsoft.com/office/powerpoint/2010/main" val="26460651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57F552-EEC5-455F-B840-1C2A9A54C0A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74FBE38-E737-42EF-A3A3-17216FF39FB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BD43DD8-138C-4C40-86E8-21C12C0714F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35DEEA1-A804-4328-9FD0-42DD0C6B0FF8}"/>
              </a:ext>
            </a:extLst>
          </p:cNvPr>
          <p:cNvSpPr>
            <a:spLocks noGrp="1"/>
          </p:cNvSpPr>
          <p:nvPr>
            <p:ph type="dt" sz="half" idx="10"/>
          </p:nvPr>
        </p:nvSpPr>
        <p:spPr/>
        <p:txBody>
          <a:bodyPr/>
          <a:lstStyle/>
          <a:p>
            <a:fld id="{50CD297D-BF56-4E6F-AC28-65F10418718C}" type="datetimeFigureOut">
              <a:rPr lang="en-US" smtClean="0"/>
              <a:t>1/7/2022</a:t>
            </a:fld>
            <a:endParaRPr lang="en-US"/>
          </a:p>
        </p:txBody>
      </p:sp>
      <p:sp>
        <p:nvSpPr>
          <p:cNvPr id="6" name="Footer Placeholder 5">
            <a:extLst>
              <a:ext uri="{FF2B5EF4-FFF2-40B4-BE49-F238E27FC236}">
                <a16:creationId xmlns:a16="http://schemas.microsoft.com/office/drawing/2014/main" id="{9884C951-0FF4-4ABD-BC29-304621C3A53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8A11C52-360C-4575-B940-0570D58F267C}"/>
              </a:ext>
            </a:extLst>
          </p:cNvPr>
          <p:cNvSpPr>
            <a:spLocks noGrp="1"/>
          </p:cNvSpPr>
          <p:nvPr>
            <p:ph type="sldNum" sz="quarter" idx="12"/>
          </p:nvPr>
        </p:nvSpPr>
        <p:spPr/>
        <p:txBody>
          <a:bodyPr/>
          <a:lstStyle/>
          <a:p>
            <a:fld id="{A6BF61DE-9D09-463F-B020-35BC56E7D22C}" type="slidenum">
              <a:rPr lang="en-US" smtClean="0"/>
              <a:t>‹#›</a:t>
            </a:fld>
            <a:endParaRPr lang="en-US"/>
          </a:p>
        </p:txBody>
      </p:sp>
    </p:spTree>
    <p:extLst>
      <p:ext uri="{BB962C8B-B14F-4D97-AF65-F5344CB8AC3E}">
        <p14:creationId xmlns:p14="http://schemas.microsoft.com/office/powerpoint/2010/main" val="27593307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8847BDA-0422-4339-9BFB-4E9540FAE9B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C49DE1A-6B5D-48FA-8EED-36FB7F54FF8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0FE350B-7E42-4F86-8BAA-7F002BAA8FE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0CD297D-BF56-4E6F-AC28-65F10418718C}" type="datetimeFigureOut">
              <a:rPr lang="en-US" smtClean="0"/>
              <a:t>1/7/2022</a:t>
            </a:fld>
            <a:endParaRPr lang="en-US"/>
          </a:p>
        </p:txBody>
      </p:sp>
      <p:sp>
        <p:nvSpPr>
          <p:cNvPr id="5" name="Footer Placeholder 4">
            <a:extLst>
              <a:ext uri="{FF2B5EF4-FFF2-40B4-BE49-F238E27FC236}">
                <a16:creationId xmlns:a16="http://schemas.microsoft.com/office/drawing/2014/main" id="{B2C1BCC6-A770-419F-A6B1-C89DFF4B5A3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C2CBD4F-DDD7-4555-9DAB-19E1A48DF09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6BF61DE-9D09-463F-B020-35BC56E7D22C}" type="slidenum">
              <a:rPr lang="en-US" smtClean="0"/>
              <a:t>‹#›</a:t>
            </a:fld>
            <a:endParaRPr lang="en-US"/>
          </a:p>
        </p:txBody>
      </p:sp>
    </p:spTree>
    <p:extLst>
      <p:ext uri="{BB962C8B-B14F-4D97-AF65-F5344CB8AC3E}">
        <p14:creationId xmlns:p14="http://schemas.microsoft.com/office/powerpoint/2010/main" val="39252314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uFillTx/>
              </a:rPr>
              <a:t>Haga clic para modificar el estilo de título del patrón</a:t>
            </a:r>
            <a:endParaRPr lang="es-VE">
              <a:uFillTx/>
            </a:endParaRPr>
          </a:p>
        </p:txBody>
      </p:sp>
      <p:sp>
        <p:nvSpPr>
          <p:cNvPr id="3" name="Marcador de texto 2"/>
          <p:cNvSpPr>
            <a:spLocks noGrp="1"/>
          </p:cNvSpPr>
          <p:nvPr>
            <p:ph type="body" idx="1"/>
          </p:nvPr>
        </p:nvSpPr>
        <p:spPr>
          <a:xfrm>
            <a:off x="838200" y="1825625"/>
            <a:ext cx="10515600" cy="4351339"/>
          </a:xfrm>
          <a:prstGeom prst="rect">
            <a:avLst/>
          </a:prstGeom>
        </p:spPr>
        <p:txBody>
          <a:bodyPr vert="horz" lIns="91440" tIns="45720" rIns="91440" bIns="45720" rtlCol="0">
            <a:normAutofit/>
          </a:bodyPr>
          <a:lstStyle/>
          <a:p>
            <a:pPr lvl="0"/>
            <a:r>
              <a:rPr lang="es-ES">
                <a:uFillTx/>
              </a:rPr>
              <a:t>Haga clic para modificar el estilo de texto del patrón</a:t>
            </a:r>
          </a:p>
          <a:p>
            <a:pPr lvl="1"/>
            <a:r>
              <a:rPr lang="es-ES">
                <a:uFillTx/>
              </a:rPr>
              <a:t>Segundo nivel</a:t>
            </a:r>
          </a:p>
          <a:p>
            <a:pPr lvl="2"/>
            <a:r>
              <a:rPr lang="es-ES">
                <a:uFillTx/>
              </a:rPr>
              <a:t>Tercer nivel</a:t>
            </a:r>
          </a:p>
          <a:p>
            <a:pPr lvl="3"/>
            <a:r>
              <a:rPr lang="es-ES">
                <a:uFillTx/>
              </a:rPr>
              <a:t>Cuarto nivel</a:t>
            </a:r>
          </a:p>
          <a:p>
            <a:pPr lvl="4"/>
            <a:r>
              <a:rPr lang="es-ES">
                <a:uFillTx/>
              </a:rPr>
              <a:t>Quinto nivel</a:t>
            </a:r>
            <a:endParaRPr lang="es-VE">
              <a:uFillTx/>
            </a:endParaRPr>
          </a:p>
        </p:txBody>
      </p:sp>
      <p:sp>
        <p:nvSpPr>
          <p:cNvPr id="4" name="Marcador de fecha 3"/>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1">
                    <a:tint val="75000"/>
                  </a:schemeClr>
                </a:solidFill>
                <a:uFillTx/>
              </a:defRPr>
            </a:lvl1pPr>
          </a:lstStyle>
          <a:p>
            <a:pPr>
              <a:buFontTx/>
              <a:buNone/>
            </a:pPr>
            <a:fld id="{9A4D58C3-D444-4060-A105-E25A3FF71C51}" type="datetime1">
              <a:rPr lang="es-VE" kern="1200" smtClean="0">
                <a:solidFill>
                  <a:srgbClr val="000000">
                    <a:tint val="75000"/>
                  </a:srgbClr>
                </a:solidFill>
                <a:uFillTx/>
                <a:latin typeface="Palatino Linotype"/>
                <a:ea typeface="+mn-ea"/>
                <a:cs typeface="+mn-cs"/>
              </a:rPr>
              <a:pPr>
                <a:buFontTx/>
                <a:buNone/>
              </a:pPr>
              <a:t>07/01/2022</a:t>
            </a:fld>
            <a:endParaRPr lang="es-VE" kern="1200" dirty="0">
              <a:solidFill>
                <a:srgbClr val="000000">
                  <a:tint val="75000"/>
                </a:srgbClr>
              </a:solidFill>
              <a:uFillTx/>
              <a:latin typeface="Palatino Linotype"/>
              <a:ea typeface="+mn-ea"/>
              <a:cs typeface="+mn-cs"/>
            </a:endParaRPr>
          </a:p>
        </p:txBody>
      </p:sp>
      <p:sp>
        <p:nvSpPr>
          <p:cNvPr id="5" name="Marcador de pie de página 4"/>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uFillTx/>
              </a:defRPr>
            </a:lvl1pPr>
          </a:lstStyle>
          <a:p>
            <a:pPr>
              <a:buFontTx/>
              <a:buNone/>
            </a:pPr>
            <a:endParaRPr lang="es-VE" kern="1200" dirty="0">
              <a:solidFill>
                <a:srgbClr val="000000">
                  <a:tint val="75000"/>
                </a:srgbClr>
              </a:solidFill>
              <a:uFillTx/>
              <a:latin typeface="Palatino Linotype"/>
              <a:ea typeface="+mn-ea"/>
              <a:cs typeface="+mn-cs"/>
            </a:endParaRPr>
          </a:p>
        </p:txBody>
      </p:sp>
      <p:sp>
        <p:nvSpPr>
          <p:cNvPr id="6" name="Marcador de número de diapositiva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uFillTx/>
              </a:defRPr>
            </a:lvl1pPr>
          </a:lstStyle>
          <a:p>
            <a:pPr>
              <a:buFontTx/>
              <a:buNone/>
            </a:pPr>
            <a:fld id="{5C6DB8CB-8B72-460F-B4E4-6A15EEC341A1}" type="slidenum">
              <a:rPr lang="es-VE" kern="1200" smtClean="0">
                <a:solidFill>
                  <a:srgbClr val="000000">
                    <a:tint val="75000"/>
                  </a:srgbClr>
                </a:solidFill>
                <a:uFillTx/>
                <a:latin typeface="Palatino Linotype"/>
                <a:ea typeface="+mn-ea"/>
                <a:cs typeface="+mn-cs"/>
              </a:rPr>
              <a:pPr>
                <a:buFontTx/>
                <a:buNone/>
              </a:pPr>
              <a:t>‹#›</a:t>
            </a:fld>
            <a:endParaRPr lang="es-VE" kern="1200" dirty="0">
              <a:solidFill>
                <a:srgbClr val="000000">
                  <a:tint val="75000"/>
                </a:srgbClr>
              </a:solidFill>
              <a:uFillTx/>
              <a:latin typeface="Palatino Linotype"/>
              <a:ea typeface="+mn-ea"/>
              <a:cs typeface="+mn-cs"/>
            </a:endParaRPr>
          </a:p>
        </p:txBody>
      </p:sp>
    </p:spTree>
    <p:extLst>
      <p:ext uri="{BB962C8B-B14F-4D97-AF65-F5344CB8AC3E}">
        <p14:creationId xmlns:p14="http://schemas.microsoft.com/office/powerpoint/2010/main" val="380876727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Lst>
  <p:hf hdr="0" ftr="0" dt="0"/>
  <p:txStyles>
    <p:titleStyle>
      <a:lvl1pPr algn="l" defTabSz="914377" rtl="0" eaLnBrk="1" latinLnBrk="0" hangingPunct="1">
        <a:lnSpc>
          <a:spcPct val="90000"/>
        </a:lnSpc>
        <a:spcBef>
          <a:spcPct val="0"/>
        </a:spcBef>
        <a:buNone/>
        <a:defRPr sz="4400" kern="1200">
          <a:solidFill>
            <a:schemeClr val="tx1"/>
          </a:solidFill>
          <a:uFillTx/>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uFillTx/>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uFillTx/>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uFillTx/>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uFillTx/>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uFillTx/>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uFillTx/>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uFillTx/>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uFillTx/>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uFillTx/>
          <a:latin typeface="+mn-lt"/>
          <a:ea typeface="+mn-ea"/>
          <a:cs typeface="+mn-cs"/>
        </a:defRPr>
      </a:lvl9pPr>
    </p:bodyStyle>
    <p:otherStyle>
      <a:defPPr>
        <a:defRPr lang="es-VE">
          <a:uFillTx/>
        </a:defRPr>
      </a:defPPr>
      <a:lvl1pPr marL="0" algn="l" defTabSz="914377" rtl="0" eaLnBrk="1" latinLnBrk="0" hangingPunct="1">
        <a:defRPr sz="1800" kern="1200">
          <a:solidFill>
            <a:schemeClr val="tx1"/>
          </a:solidFill>
          <a:uFillTx/>
          <a:latin typeface="+mn-lt"/>
          <a:ea typeface="+mn-ea"/>
          <a:cs typeface="+mn-cs"/>
        </a:defRPr>
      </a:lvl1pPr>
      <a:lvl2pPr marL="457189" algn="l" defTabSz="914377" rtl="0" eaLnBrk="1" latinLnBrk="0" hangingPunct="1">
        <a:defRPr sz="1800" kern="1200">
          <a:solidFill>
            <a:schemeClr val="tx1"/>
          </a:solidFill>
          <a:uFillTx/>
          <a:latin typeface="+mn-lt"/>
          <a:ea typeface="+mn-ea"/>
          <a:cs typeface="+mn-cs"/>
        </a:defRPr>
      </a:lvl2pPr>
      <a:lvl3pPr marL="914377" algn="l" defTabSz="914377" rtl="0" eaLnBrk="1" latinLnBrk="0" hangingPunct="1">
        <a:defRPr sz="1800" kern="1200">
          <a:solidFill>
            <a:schemeClr val="tx1"/>
          </a:solidFill>
          <a:uFillTx/>
          <a:latin typeface="+mn-lt"/>
          <a:ea typeface="+mn-ea"/>
          <a:cs typeface="+mn-cs"/>
        </a:defRPr>
      </a:lvl3pPr>
      <a:lvl4pPr marL="1371566" algn="l" defTabSz="914377" rtl="0" eaLnBrk="1" latinLnBrk="0" hangingPunct="1">
        <a:defRPr sz="1800" kern="1200">
          <a:solidFill>
            <a:schemeClr val="tx1"/>
          </a:solidFill>
          <a:uFillTx/>
          <a:latin typeface="+mn-lt"/>
          <a:ea typeface="+mn-ea"/>
          <a:cs typeface="+mn-cs"/>
        </a:defRPr>
      </a:lvl4pPr>
      <a:lvl5pPr marL="1828754" algn="l" defTabSz="914377" rtl="0" eaLnBrk="1" latinLnBrk="0" hangingPunct="1">
        <a:defRPr sz="1800" kern="1200">
          <a:solidFill>
            <a:schemeClr val="tx1"/>
          </a:solidFill>
          <a:uFillTx/>
          <a:latin typeface="+mn-lt"/>
          <a:ea typeface="+mn-ea"/>
          <a:cs typeface="+mn-cs"/>
        </a:defRPr>
      </a:lvl5pPr>
      <a:lvl6pPr marL="2285943" algn="l" defTabSz="914377" rtl="0" eaLnBrk="1" latinLnBrk="0" hangingPunct="1">
        <a:defRPr sz="1800" kern="1200">
          <a:solidFill>
            <a:schemeClr val="tx1"/>
          </a:solidFill>
          <a:uFillTx/>
          <a:latin typeface="+mn-lt"/>
          <a:ea typeface="+mn-ea"/>
          <a:cs typeface="+mn-cs"/>
        </a:defRPr>
      </a:lvl6pPr>
      <a:lvl7pPr marL="2743131" algn="l" defTabSz="914377" rtl="0" eaLnBrk="1" latinLnBrk="0" hangingPunct="1">
        <a:defRPr sz="1800" kern="1200">
          <a:solidFill>
            <a:schemeClr val="tx1"/>
          </a:solidFill>
          <a:uFillTx/>
          <a:latin typeface="+mn-lt"/>
          <a:ea typeface="+mn-ea"/>
          <a:cs typeface="+mn-cs"/>
        </a:defRPr>
      </a:lvl7pPr>
      <a:lvl8pPr marL="3200320" algn="l" defTabSz="914377" rtl="0" eaLnBrk="1" latinLnBrk="0" hangingPunct="1">
        <a:defRPr sz="1800" kern="1200">
          <a:solidFill>
            <a:schemeClr val="tx1"/>
          </a:solidFill>
          <a:uFillTx/>
          <a:latin typeface="+mn-lt"/>
          <a:ea typeface="+mn-ea"/>
          <a:cs typeface="+mn-cs"/>
        </a:defRPr>
      </a:lvl8pPr>
      <a:lvl9pPr marL="3657509" algn="l" defTabSz="914377" rtl="0" eaLnBrk="1" latinLnBrk="0" hangingPunct="1">
        <a:defRPr sz="1800" kern="1200">
          <a:solidFill>
            <a:schemeClr val="tx1"/>
          </a:solidFill>
          <a:uFillTx/>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g"/><Relationship Id="rId1" Type="http://schemas.openxmlformats.org/officeDocument/2006/relationships/slideLayout" Target="../slideLayouts/slideLayout26.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6.xml"/><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8.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hyperlink" Target="https://github.com/fenago/data-analysis-pandas" TargetMode="External"/><Relationship Id="rId2" Type="http://schemas.openxmlformats.org/officeDocument/2006/relationships/notesSlide" Target="../notesSlides/notesSlide2.xml"/><Relationship Id="rId1" Type="http://schemas.openxmlformats.org/officeDocument/2006/relationships/slideLayout" Target="../slideLayouts/slideLayout14.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9.xml"/><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1.xml"/><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2.xml"/><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3.xml"/><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4.xml"/><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5.xml"/><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6.xml"/><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9.xml"/><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40.xml"/><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1.xml"/><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3.xml"/><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44.xml"/><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45.xml"/><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46.xml"/><Relationship Id="rId1" Type="http://schemas.openxmlformats.org/officeDocument/2006/relationships/slideLayout" Target="../slideLayouts/slideLayout14.xml"/></Relationships>
</file>

<file path=ppt/slides/_rels/slide4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7.xml"/><Relationship Id="rId1" Type="http://schemas.openxmlformats.org/officeDocument/2006/relationships/slideLayout" Target="../slideLayouts/slideLayout14.xml"/></Relationships>
</file>

<file path=ppt/slides/_rels/slide4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8.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4.xml"/></Relationships>
</file>

<file path=ppt/slides/_rels/slide5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0.xml"/><Relationship Id="rId1" Type="http://schemas.openxmlformats.org/officeDocument/2006/relationships/slideLayout" Target="../slideLayouts/slideLayout14.xml"/></Relationships>
</file>

<file path=ppt/slides/_rels/slide52.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51.xml"/><Relationship Id="rId1" Type="http://schemas.openxmlformats.org/officeDocument/2006/relationships/slideLayout" Target="../slideLayouts/slideLayout14.xml"/></Relationships>
</file>

<file path=ppt/slides/_rels/slide5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2.xml"/><Relationship Id="rId1" Type="http://schemas.openxmlformats.org/officeDocument/2006/relationships/slideLayout" Target="../slideLayouts/slideLayout14.xml"/></Relationships>
</file>

<file path=ppt/slides/_rels/slide5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3.xml"/><Relationship Id="rId1" Type="http://schemas.openxmlformats.org/officeDocument/2006/relationships/slideLayout" Target="../slideLayouts/slideLayout14.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4.xml"/></Relationships>
</file>

<file path=ppt/slides/_rels/slide5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5.xml"/><Relationship Id="rId1" Type="http://schemas.openxmlformats.org/officeDocument/2006/relationships/slideLayout" Target="../slideLayouts/slideLayout14.xml"/></Relationships>
</file>

<file path=ppt/slides/_rels/slide57.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56.xml"/><Relationship Id="rId1" Type="http://schemas.openxmlformats.org/officeDocument/2006/relationships/slideLayout" Target="../slideLayouts/slideLayout14.xml"/></Relationships>
</file>

<file path=ppt/slides/_rels/slide5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7.xml"/><Relationship Id="rId1" Type="http://schemas.openxmlformats.org/officeDocument/2006/relationships/slideLayout" Target="../slideLayouts/slideLayout14.xml"/></Relationships>
</file>

<file path=ppt/slides/_rels/slide59.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58.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6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9.xml"/><Relationship Id="rId1" Type="http://schemas.openxmlformats.org/officeDocument/2006/relationships/slideLayout" Target="../slideLayouts/slideLayout14.xml"/></Relationships>
</file>

<file path=ppt/slides/_rels/slide6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0.xml"/><Relationship Id="rId1" Type="http://schemas.openxmlformats.org/officeDocument/2006/relationships/slideLayout" Target="../slideLayouts/slideLayout14.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4.xml"/></Relationships>
</file>

<file path=ppt/slides/_rels/slide6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2.xml"/><Relationship Id="rId1" Type="http://schemas.openxmlformats.org/officeDocument/2006/relationships/slideLayout" Target="../slideLayouts/slideLayout14.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4.xml"/></Relationships>
</file>

<file path=ppt/slides/_rels/slide6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4.xml"/><Relationship Id="rId1" Type="http://schemas.openxmlformats.org/officeDocument/2006/relationships/slideLayout" Target="../slideLayouts/slideLayout14.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4.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4.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4.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4.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4.xml"/></Relationships>
</file>

<file path=ppt/slides/_rels/slide7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71.xml"/><Relationship Id="rId1" Type="http://schemas.openxmlformats.org/officeDocument/2006/relationships/slideLayout" Target="../slideLayouts/slideLayout14.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4.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D7D31"/>
        </a:solidFill>
        <a:effectLst/>
      </p:bgPr>
    </p:bg>
    <p:spTree>
      <p:nvGrpSpPr>
        <p:cNvPr id="1" name=""/>
        <p:cNvGrpSpPr/>
        <p:nvPr/>
      </p:nvGrpSpPr>
      <p:grpSpPr>
        <a:xfrm>
          <a:off x="0" y="0"/>
          <a:ext cx="0" cy="0"/>
          <a:chOff x="0" y="0"/>
          <a:chExt cx="0" cy="0"/>
        </a:xfrm>
      </p:grpSpPr>
      <p:pic>
        <p:nvPicPr>
          <p:cNvPr id="12" name="Marcador de posición de imagen 11"/>
          <p:cNvPicPr>
            <a:picLocks noGrp="1" noChangeAspect="1"/>
          </p:cNvPicPr>
          <p:nvPr>
            <p:ph type="pic" sz="quarter" idx="23"/>
          </p:nvPr>
        </p:nvPicPr>
        <p:blipFill>
          <a:blip r:embed="rId2"/>
          <a:srcRect l="2865" r="2865"/>
          <a:stretch>
            <a:fillRect/>
          </a:stretch>
        </p:blipFill>
        <p:spPr>
          <a:solidFill>
            <a:srgbClr val="818286"/>
          </a:solidFill>
        </p:spPr>
      </p:pic>
      <p:sp>
        <p:nvSpPr>
          <p:cNvPr id="18" name="Rectangle 13"/>
          <p:cNvSpPr>
            <a:spLocks/>
          </p:cNvSpPr>
          <p:nvPr/>
        </p:nvSpPr>
        <p:spPr>
          <a:xfrm>
            <a:off x="-18197" y="1"/>
            <a:ext cx="9717724" cy="6869151"/>
          </a:xfrm>
          <a:custGeom>
            <a:avLst/>
            <a:gdLst>
              <a:gd name="connsiteX0" fmla="*/ 0 w 13782907"/>
              <a:gd name="connsiteY0" fmla="*/ 0 h 13738301"/>
              <a:gd name="connsiteX1" fmla="*/ 13782907 w 13782907"/>
              <a:gd name="connsiteY1" fmla="*/ 0 h 13738301"/>
              <a:gd name="connsiteX2" fmla="*/ 13782907 w 13782907"/>
              <a:gd name="connsiteY2" fmla="*/ 13738301 h 13738301"/>
              <a:gd name="connsiteX3" fmla="*/ 0 w 13782907"/>
              <a:gd name="connsiteY3" fmla="*/ 13738301 h 13738301"/>
              <a:gd name="connsiteX4" fmla="*/ 0 w 13782907"/>
              <a:gd name="connsiteY4" fmla="*/ 0 h 13738301"/>
              <a:gd name="connsiteX0" fmla="*/ 0 w 19403122"/>
              <a:gd name="connsiteY0" fmla="*/ 0 h 13738301"/>
              <a:gd name="connsiteX1" fmla="*/ 19403122 w 19403122"/>
              <a:gd name="connsiteY1" fmla="*/ 44604 h 13738301"/>
              <a:gd name="connsiteX2" fmla="*/ 13782907 w 19403122"/>
              <a:gd name="connsiteY2" fmla="*/ 13738301 h 13738301"/>
              <a:gd name="connsiteX3" fmla="*/ 0 w 19403122"/>
              <a:gd name="connsiteY3" fmla="*/ 13738301 h 13738301"/>
              <a:gd name="connsiteX4" fmla="*/ 0 w 19403122"/>
              <a:gd name="connsiteY4" fmla="*/ 0 h 13738301"/>
              <a:gd name="connsiteX0" fmla="*/ 0 w 19425424"/>
              <a:gd name="connsiteY0" fmla="*/ 0 h 13738301"/>
              <a:gd name="connsiteX1" fmla="*/ 19425424 w 19425424"/>
              <a:gd name="connsiteY1" fmla="*/ 44604 h 13738301"/>
              <a:gd name="connsiteX2" fmla="*/ 13782907 w 19425424"/>
              <a:gd name="connsiteY2" fmla="*/ 13738301 h 13738301"/>
              <a:gd name="connsiteX3" fmla="*/ 0 w 19425424"/>
              <a:gd name="connsiteY3" fmla="*/ 13738301 h 13738301"/>
              <a:gd name="connsiteX4" fmla="*/ 0 w 19425424"/>
              <a:gd name="connsiteY4" fmla="*/ 0 h 13738301"/>
              <a:gd name="connsiteX0" fmla="*/ 0 w 19403122"/>
              <a:gd name="connsiteY0" fmla="*/ 1 h 13738302"/>
              <a:gd name="connsiteX1" fmla="*/ 19403122 w 19403122"/>
              <a:gd name="connsiteY1" fmla="*/ 0 h 13738302"/>
              <a:gd name="connsiteX2" fmla="*/ 13782907 w 19403122"/>
              <a:gd name="connsiteY2" fmla="*/ 13738302 h 13738302"/>
              <a:gd name="connsiteX3" fmla="*/ 0 w 19403122"/>
              <a:gd name="connsiteY3" fmla="*/ 13738302 h 13738302"/>
              <a:gd name="connsiteX4" fmla="*/ 0 w 19403122"/>
              <a:gd name="connsiteY4" fmla="*/ 1 h 137383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03122" h="13738302">
                <a:moveTo>
                  <a:pt x="0" y="1"/>
                </a:moveTo>
                <a:lnTo>
                  <a:pt x="19403122" y="0"/>
                </a:lnTo>
                <a:lnTo>
                  <a:pt x="13782907" y="13738302"/>
                </a:lnTo>
                <a:lnTo>
                  <a:pt x="0" y="13738302"/>
                </a:lnTo>
                <a:lnTo>
                  <a:pt x="0" y="1"/>
                </a:lnTo>
                <a:close/>
              </a:path>
            </a:pathLst>
          </a:custGeom>
          <a:solidFill>
            <a:srgbClr val="818286">
              <a:alpha val="7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4">
              <a:buClr>
                <a:srgbClr val="000000"/>
              </a:buClr>
              <a:defRPr/>
            </a:pPr>
            <a:endParaRPr lang="en-US" dirty="0">
              <a:solidFill>
                <a:srgbClr val="FFFFFF"/>
              </a:solidFill>
              <a:latin typeface="Palatino Linotype"/>
              <a:sym typeface="Arial"/>
            </a:endParaRPr>
          </a:p>
        </p:txBody>
      </p:sp>
      <p:sp>
        <p:nvSpPr>
          <p:cNvPr id="16" name="Elipse 15"/>
          <p:cNvSpPr>
            <a:spLocks/>
          </p:cNvSpPr>
          <p:nvPr/>
        </p:nvSpPr>
        <p:spPr>
          <a:xfrm>
            <a:off x="6768247" y="4538683"/>
            <a:ext cx="1584277" cy="161598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defRPr/>
            </a:pPr>
            <a:endParaRPr lang="es-VE" sz="1867" kern="0" dirty="0">
              <a:solidFill>
                <a:srgbClr val="FFFFFF"/>
              </a:solidFill>
              <a:latin typeface="Palatino Linotype"/>
              <a:sym typeface="Arial"/>
            </a:endParaRPr>
          </a:p>
        </p:txBody>
      </p:sp>
      <p:pic>
        <p:nvPicPr>
          <p:cNvPr id="17" name="Imagen 16"/>
          <p:cNvPicPr>
            <a:picLocks noChangeAspect="1"/>
          </p:cNvPicPr>
          <p:nvPr/>
        </p:nvPicPr>
        <p:blipFill>
          <a:blip r:embed="rId3" cstate="print"/>
          <a:stretch>
            <a:fillRect/>
          </a:stretch>
        </p:blipFill>
        <p:spPr>
          <a:xfrm>
            <a:off x="6246166" y="3966950"/>
            <a:ext cx="2512679" cy="2509541"/>
          </a:xfrm>
          <a:prstGeom prst="rect">
            <a:avLst/>
          </a:prstGeom>
          <a:noFill/>
        </p:spPr>
      </p:pic>
      <p:sp>
        <p:nvSpPr>
          <p:cNvPr id="7" name="object 2">
            <a:extLst>
              <a:ext uri="{FF2B5EF4-FFF2-40B4-BE49-F238E27FC236}">
                <a16:creationId xmlns:a16="http://schemas.microsoft.com/office/drawing/2014/main" id="{D126F21E-307F-4E8C-ABD2-A99D6AB66DAB}"/>
              </a:ext>
            </a:extLst>
          </p:cNvPr>
          <p:cNvSpPr txBox="1">
            <a:spLocks/>
          </p:cNvSpPr>
          <p:nvPr/>
        </p:nvSpPr>
        <p:spPr>
          <a:xfrm>
            <a:off x="2" y="1527857"/>
            <a:ext cx="12191999" cy="2726387"/>
          </a:xfrm>
          <a:prstGeom prst="rect">
            <a:avLst/>
          </a:prstGeom>
        </p:spPr>
        <p:txBody>
          <a:bodyPr vert="horz" wrap="square" lIns="0" tIns="17780" rIns="0" bIns="0" rtlCol="0" anchor="ctr">
            <a:spAutoFit/>
          </a:bodyPr>
          <a:lstStyle>
            <a:lvl1pPr algn="l" defTabSz="685800" rtl="0" eaLnBrk="1" latinLnBrk="0" hangingPunct="1">
              <a:lnSpc>
                <a:spcPct val="90000"/>
              </a:lnSpc>
              <a:spcBef>
                <a:spcPct val="0"/>
              </a:spcBef>
              <a:buNone/>
              <a:defRPr sz="3300" kern="1200">
                <a:solidFill>
                  <a:schemeClr val="tx1"/>
                </a:solidFill>
                <a:uFillTx/>
                <a:latin typeface="+mj-lt"/>
                <a:ea typeface="+mj-ea"/>
                <a:cs typeface="+mj-cs"/>
              </a:defRPr>
            </a:lvl1pPr>
          </a:lstStyle>
          <a:p>
            <a:pPr marL="16933" algn="ctr" defTabSz="914377">
              <a:lnSpc>
                <a:spcPct val="100000"/>
              </a:lnSpc>
              <a:spcBef>
                <a:spcPts val="140"/>
              </a:spcBef>
              <a:defRPr/>
            </a:pPr>
            <a:r>
              <a:rPr lang="en-US" sz="8800" b="1" dirty="0">
                <a:solidFill>
                  <a:srgbClr val="FFFFFF"/>
                </a:solidFill>
                <a:latin typeface="Times New Roman"/>
                <a:sym typeface="Arial"/>
              </a:rPr>
              <a:t>2: Working with Pandas DataFrames</a:t>
            </a:r>
          </a:p>
        </p:txBody>
      </p:sp>
    </p:spTree>
    <p:extLst>
      <p:ext uri="{BB962C8B-B14F-4D97-AF65-F5344CB8AC3E}">
        <p14:creationId xmlns:p14="http://schemas.microsoft.com/office/powerpoint/2010/main" val="40282308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5627079" y="6260123"/>
            <a:ext cx="741877" cy="412355"/>
          </a:xfrm>
        </p:spPr>
        <p:txBody>
          <a:bodyPr/>
          <a:lstStyle/>
          <a:p>
            <a:pPr marL="14942" defTabSz="1219170">
              <a:buClr>
                <a:srgbClr val="000000"/>
              </a:buClr>
              <a:defRPr/>
            </a:pPr>
            <a:r>
              <a:rPr lang="en-US" kern="0" spc="-12" dirty="0">
                <a:solidFill>
                  <a:srgbClr val="FFFFFF"/>
                </a:solidFill>
                <a:latin typeface="Arial"/>
                <a:cs typeface="Arial"/>
                <a:sym typeface="Arial"/>
              </a:rPr>
              <a:t>1</a:t>
            </a:r>
            <a:r>
              <a:rPr lang="en-US" kern="0" spc="-24" dirty="0">
                <a:solidFill>
                  <a:srgbClr val="FFFFFF"/>
                </a:solidFill>
                <a:latin typeface="Arial"/>
                <a:cs typeface="Arial"/>
                <a:sym typeface="Arial"/>
              </a:rPr>
              <a:t>-</a:t>
            </a:r>
            <a:fld id="{81D60167-4931-47E6-BA6A-407CBD079E47}" type="slidenum">
              <a:rPr kern="0">
                <a:solidFill>
                  <a:srgbClr val="FFFFFF"/>
                </a:solidFill>
                <a:latin typeface="Calibri Light"/>
                <a:cs typeface="Calibri Light"/>
                <a:sym typeface="Arial"/>
              </a:rPr>
              <a:pPr marL="14942" defTabSz="1219170">
                <a:buClr>
                  <a:srgbClr val="000000"/>
                </a:buClr>
                <a:defRPr/>
              </a:pPr>
              <a:t>10</a:t>
            </a:fld>
            <a:endParaRPr kern="0" dirty="0">
              <a:solidFill>
                <a:srgbClr val="FFFFFF"/>
              </a:solidFill>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307820"/>
            <a:ext cx="13847704" cy="930443"/>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defTabSz="1219170">
              <a:buClr>
                <a:srgbClr val="000000">
                  <a:lumMod val="50000"/>
                  <a:lumOff val="50000"/>
                </a:srgbClr>
              </a:buClr>
              <a:defRPr/>
            </a:pPr>
            <a:r>
              <a:rPr lang="en-US" sz="4267" kern="0">
                <a:solidFill>
                  <a:srgbClr val="FFFFFF"/>
                </a:solidFill>
                <a:latin typeface="Palatino Linotype"/>
                <a:sym typeface="Arial"/>
              </a:rPr>
              <a:t>Pandas data structures</a:t>
            </a:r>
            <a:endParaRPr lang="en-US" sz="4267" kern="0" dirty="0">
              <a:solidFill>
                <a:srgbClr val="FFFFFF"/>
              </a:solidFill>
              <a:latin typeface="Palatino Linotype"/>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889352" y="1484043"/>
            <a:ext cx="10413296" cy="4531006"/>
          </a:xfrm>
          <a:prstGeom prst="rect">
            <a:avLst/>
          </a:prstGeom>
        </p:spPr>
        <p:txBody>
          <a:bodyPr vert="horz" wrap="square" lIns="0" tIns="16087" rIns="0" bIns="0" rtlCol="0">
            <a:spAutoFit/>
          </a:bodyPr>
          <a:lstStyle/>
          <a:p>
            <a:pPr marL="457189" indent="-457189" defTabSz="1219170">
              <a:buClr>
                <a:srgbClr val="000000"/>
              </a:buClr>
              <a:buFont typeface="Arial" panose="020B0604020202020204" pitchFamily="34" charset="0"/>
              <a:buChar char="•"/>
              <a:defRPr/>
            </a:pPr>
            <a:r>
              <a:rPr lang="en-US" sz="2667" kern="0" dirty="0">
                <a:solidFill>
                  <a:srgbClr val="000000"/>
                </a:solidFill>
                <a:latin typeface="Arial"/>
                <a:cs typeface="Arial"/>
                <a:sym typeface="Arial"/>
              </a:rPr>
              <a:t>The result is now a NumPy array of strings (our numeric values were converted), and we are now in the format that we saw earlier:</a:t>
            </a:r>
          </a:p>
          <a:p>
            <a:pPr marL="457189" indent="-457189" defTabSz="1219170">
              <a:buClr>
                <a:srgbClr val="000000"/>
              </a:buClr>
              <a:buFont typeface="Arial" panose="020B0604020202020204" pitchFamily="34" charset="0"/>
              <a:buChar char="•"/>
              <a:defRPr/>
            </a:pPr>
            <a:endParaRPr lang="en-US" sz="2667" kern="0" dirty="0">
              <a:solidFill>
                <a:srgbClr val="000000"/>
              </a:solidFill>
              <a:latin typeface="Arial"/>
              <a:cs typeface="Arial"/>
              <a:sym typeface="Arial"/>
            </a:endParaRPr>
          </a:p>
          <a:p>
            <a:pPr defTabSz="1219170">
              <a:buClr>
                <a:srgbClr val="000000"/>
              </a:buClr>
              <a:defRPr/>
            </a:pPr>
            <a:r>
              <a:rPr lang="en-US" sz="2667" kern="0" dirty="0">
                <a:solidFill>
                  <a:srgbClr val="ED7D31"/>
                </a:solidFill>
                <a:latin typeface="Arial"/>
                <a:cs typeface="Arial"/>
                <a:sym typeface="Arial"/>
              </a:rPr>
              <a:t>&gt;&gt;&gt; </a:t>
            </a:r>
            <a:r>
              <a:rPr lang="en-US" sz="2667" kern="0" dirty="0" err="1">
                <a:solidFill>
                  <a:srgbClr val="ED7D31"/>
                </a:solidFill>
                <a:latin typeface="Arial"/>
                <a:cs typeface="Arial"/>
                <a:sym typeface="Arial"/>
              </a:rPr>
              <a:t>np.array</a:t>
            </a:r>
            <a:r>
              <a:rPr lang="en-US" sz="2667" kern="0" dirty="0">
                <a:solidFill>
                  <a:srgbClr val="ED7D31"/>
                </a:solidFill>
                <a:latin typeface="Arial"/>
                <a:cs typeface="Arial"/>
                <a:sym typeface="Arial"/>
              </a:rPr>
              <a:t>([</a:t>
            </a:r>
          </a:p>
          <a:p>
            <a:pPr defTabSz="1219170">
              <a:buClr>
                <a:srgbClr val="000000"/>
              </a:buClr>
              <a:defRPr/>
            </a:pPr>
            <a:r>
              <a:rPr lang="en-US" sz="2667" kern="0" dirty="0">
                <a:solidFill>
                  <a:srgbClr val="ED7D31"/>
                </a:solidFill>
                <a:latin typeface="Arial"/>
                <a:cs typeface="Arial"/>
                <a:sym typeface="Arial"/>
              </a:rPr>
              <a:t>...     value[</a:t>
            </a:r>
            <a:r>
              <a:rPr lang="en-US" sz="2667" kern="0" dirty="0" err="1">
                <a:solidFill>
                  <a:srgbClr val="ED7D31"/>
                </a:solidFill>
                <a:latin typeface="Arial"/>
                <a:cs typeface="Arial"/>
                <a:sym typeface="Arial"/>
              </a:rPr>
              <a:t>array_dict</a:t>
            </a:r>
            <a:r>
              <a:rPr lang="en-US" sz="2667" kern="0" dirty="0">
                <a:solidFill>
                  <a:srgbClr val="ED7D31"/>
                </a:solidFill>
                <a:latin typeface="Arial"/>
                <a:cs typeface="Arial"/>
                <a:sym typeface="Arial"/>
              </a:rPr>
              <a:t>['mag'].argmax()]</a:t>
            </a:r>
          </a:p>
          <a:p>
            <a:pPr defTabSz="1219170">
              <a:buClr>
                <a:srgbClr val="000000"/>
              </a:buClr>
              <a:defRPr/>
            </a:pPr>
            <a:r>
              <a:rPr lang="en-US" sz="2667" kern="0" dirty="0">
                <a:solidFill>
                  <a:srgbClr val="ED7D31"/>
                </a:solidFill>
                <a:latin typeface="Arial"/>
                <a:cs typeface="Arial"/>
                <a:sym typeface="Arial"/>
              </a:rPr>
              <a:t>...     for key, value in </a:t>
            </a:r>
            <a:r>
              <a:rPr lang="en-US" sz="2667" kern="0" dirty="0" err="1">
                <a:solidFill>
                  <a:srgbClr val="ED7D31"/>
                </a:solidFill>
                <a:latin typeface="Arial"/>
                <a:cs typeface="Arial"/>
                <a:sym typeface="Arial"/>
              </a:rPr>
              <a:t>array_dict.items</a:t>
            </a:r>
            <a:r>
              <a:rPr lang="en-US" sz="2667" kern="0" dirty="0">
                <a:solidFill>
                  <a:srgbClr val="ED7D31"/>
                </a:solidFill>
                <a:latin typeface="Arial"/>
                <a:cs typeface="Arial"/>
                <a:sym typeface="Arial"/>
              </a:rPr>
              <a:t>()</a:t>
            </a:r>
          </a:p>
          <a:p>
            <a:pPr defTabSz="1219170">
              <a:buClr>
                <a:srgbClr val="000000"/>
              </a:buClr>
              <a:defRPr/>
            </a:pPr>
            <a:r>
              <a:rPr lang="en-US" sz="2667" kern="0" dirty="0">
                <a:solidFill>
                  <a:srgbClr val="ED7D31"/>
                </a:solidFill>
                <a:latin typeface="Arial"/>
                <a:cs typeface="Arial"/>
                <a:sym typeface="Arial"/>
              </a:rPr>
              <a:t>... ])</a:t>
            </a:r>
          </a:p>
          <a:p>
            <a:pPr defTabSz="1219170">
              <a:buClr>
                <a:srgbClr val="000000"/>
              </a:buClr>
              <a:defRPr/>
            </a:pPr>
            <a:r>
              <a:rPr lang="en-US" sz="2667" kern="0" dirty="0">
                <a:solidFill>
                  <a:srgbClr val="ED7D31"/>
                </a:solidFill>
                <a:latin typeface="Arial"/>
                <a:cs typeface="Arial"/>
                <a:sym typeface="Arial"/>
              </a:rPr>
              <a:t>array(['2018-10-13 11:10:23.560',</a:t>
            </a:r>
          </a:p>
          <a:p>
            <a:pPr defTabSz="1219170">
              <a:buClr>
                <a:srgbClr val="000000"/>
              </a:buClr>
              <a:defRPr/>
            </a:pPr>
            <a:r>
              <a:rPr lang="en-US" sz="2667" kern="0" dirty="0">
                <a:solidFill>
                  <a:srgbClr val="ED7D31"/>
                </a:solidFill>
                <a:latin typeface="Arial"/>
                <a:cs typeface="Arial"/>
                <a:sym typeface="Arial"/>
              </a:rPr>
              <a:t>       '262km NW of </a:t>
            </a:r>
            <a:r>
              <a:rPr lang="en-US" sz="2667" kern="0" dirty="0" err="1">
                <a:solidFill>
                  <a:srgbClr val="ED7D31"/>
                </a:solidFill>
                <a:latin typeface="Arial"/>
                <a:cs typeface="Arial"/>
                <a:sym typeface="Arial"/>
              </a:rPr>
              <a:t>Ozernovskiy</a:t>
            </a:r>
            <a:r>
              <a:rPr lang="en-US" sz="2667" kern="0" dirty="0">
                <a:solidFill>
                  <a:srgbClr val="ED7D31"/>
                </a:solidFill>
                <a:latin typeface="Arial"/>
                <a:cs typeface="Arial"/>
                <a:sym typeface="Arial"/>
              </a:rPr>
              <a:t>, Russia',</a:t>
            </a:r>
          </a:p>
          <a:p>
            <a:pPr defTabSz="1219170">
              <a:buClr>
                <a:srgbClr val="000000"/>
              </a:buClr>
              <a:defRPr/>
            </a:pPr>
            <a:r>
              <a:rPr lang="en-US" sz="2667" kern="0" dirty="0">
                <a:solidFill>
                  <a:srgbClr val="ED7D31"/>
                </a:solidFill>
                <a:latin typeface="Arial"/>
                <a:cs typeface="Arial"/>
                <a:sym typeface="Arial"/>
              </a:rPr>
              <a:t>       '</a:t>
            </a:r>
            <a:r>
              <a:rPr lang="en-US" sz="2667" kern="0" dirty="0" err="1">
                <a:solidFill>
                  <a:srgbClr val="ED7D31"/>
                </a:solidFill>
                <a:latin typeface="Arial"/>
                <a:cs typeface="Arial"/>
                <a:sym typeface="Arial"/>
              </a:rPr>
              <a:t>mww</a:t>
            </a:r>
            <a:r>
              <a:rPr lang="en-US" sz="2667" kern="0" dirty="0">
                <a:solidFill>
                  <a:srgbClr val="ED7D31"/>
                </a:solidFill>
                <a:latin typeface="Arial"/>
                <a:cs typeface="Arial"/>
                <a:sym typeface="Arial"/>
              </a:rPr>
              <a:t>', '6.7', 'green', '1'], </a:t>
            </a:r>
            <a:r>
              <a:rPr lang="en-US" sz="2667" kern="0" dirty="0" err="1">
                <a:solidFill>
                  <a:srgbClr val="ED7D31"/>
                </a:solidFill>
                <a:latin typeface="Arial"/>
                <a:cs typeface="Arial"/>
                <a:sym typeface="Arial"/>
              </a:rPr>
              <a:t>dtype</a:t>
            </a:r>
            <a:r>
              <a:rPr lang="en-US" sz="2667" kern="0" dirty="0">
                <a:solidFill>
                  <a:srgbClr val="ED7D31"/>
                </a:solidFill>
                <a:latin typeface="Arial"/>
                <a:cs typeface="Arial"/>
                <a:sym typeface="Arial"/>
              </a:rPr>
              <a:t>='&lt;U31')</a:t>
            </a:r>
          </a:p>
        </p:txBody>
      </p:sp>
      <p:pic>
        <p:nvPicPr>
          <p:cNvPr id="6" name="Picture 5">
            <a:extLst>
              <a:ext uri="{FF2B5EF4-FFF2-40B4-BE49-F238E27FC236}">
                <a16:creationId xmlns:a16="http://schemas.microsoft.com/office/drawing/2014/main" id="{D99A6B01-7A2F-4EE3-A7B3-1B7C119CC61F}"/>
              </a:ext>
            </a:extLst>
          </p:cNvPr>
          <p:cNvPicPr>
            <a:picLocks noChangeAspect="1"/>
          </p:cNvPicPr>
          <p:nvPr/>
        </p:nvPicPr>
        <p:blipFill>
          <a:blip r:embed="rId3"/>
          <a:stretch>
            <a:fillRect/>
          </a:stretch>
        </p:blipFill>
        <p:spPr>
          <a:xfrm>
            <a:off x="9211733" y="5100680"/>
            <a:ext cx="2658371" cy="1076904"/>
          </a:xfrm>
          <a:prstGeom prst="rect">
            <a:avLst/>
          </a:prstGeom>
        </p:spPr>
      </p:pic>
    </p:spTree>
    <p:extLst>
      <p:ext uri="{BB962C8B-B14F-4D97-AF65-F5344CB8AC3E}">
        <p14:creationId xmlns:p14="http://schemas.microsoft.com/office/powerpoint/2010/main" val="36784564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5627079" y="6260123"/>
            <a:ext cx="741877" cy="412355"/>
          </a:xfrm>
        </p:spPr>
        <p:txBody>
          <a:bodyPr/>
          <a:lstStyle/>
          <a:p>
            <a:pPr marL="14942" defTabSz="1219170">
              <a:buClr>
                <a:srgbClr val="000000"/>
              </a:buClr>
              <a:defRPr/>
            </a:pPr>
            <a:r>
              <a:rPr lang="en-US" kern="0" spc="-12" dirty="0">
                <a:solidFill>
                  <a:srgbClr val="FFFFFF"/>
                </a:solidFill>
                <a:latin typeface="Arial"/>
                <a:cs typeface="Arial"/>
                <a:sym typeface="Arial"/>
              </a:rPr>
              <a:t>1</a:t>
            </a:r>
            <a:r>
              <a:rPr lang="en-US" kern="0" spc="-24" dirty="0">
                <a:solidFill>
                  <a:srgbClr val="FFFFFF"/>
                </a:solidFill>
                <a:latin typeface="Arial"/>
                <a:cs typeface="Arial"/>
                <a:sym typeface="Arial"/>
              </a:rPr>
              <a:t>-</a:t>
            </a:r>
            <a:fld id="{81D60167-4931-47E6-BA6A-407CBD079E47}" type="slidenum">
              <a:rPr kern="0">
                <a:solidFill>
                  <a:srgbClr val="FFFFFF"/>
                </a:solidFill>
                <a:latin typeface="Calibri Light"/>
                <a:cs typeface="Calibri Light"/>
                <a:sym typeface="Arial"/>
              </a:rPr>
              <a:pPr marL="14942" defTabSz="1219170">
                <a:buClr>
                  <a:srgbClr val="000000"/>
                </a:buClr>
                <a:defRPr/>
              </a:pPr>
              <a:t>11</a:t>
            </a:fld>
            <a:endParaRPr kern="0" dirty="0">
              <a:solidFill>
                <a:srgbClr val="FFFFFF"/>
              </a:solidFill>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307820"/>
            <a:ext cx="13847704" cy="930443"/>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defTabSz="1219170">
              <a:buClr>
                <a:srgbClr val="000000">
                  <a:lumMod val="50000"/>
                  <a:lumOff val="50000"/>
                </a:srgbClr>
              </a:buClr>
              <a:defRPr/>
            </a:pPr>
            <a:r>
              <a:rPr lang="en-US" sz="4267" kern="0">
                <a:solidFill>
                  <a:srgbClr val="FFFFFF"/>
                </a:solidFill>
                <a:latin typeface="Palatino Linotype"/>
                <a:sym typeface="Arial"/>
              </a:rPr>
              <a:t>Series</a:t>
            </a:r>
            <a:endParaRPr lang="en-US" sz="4267" kern="0" dirty="0">
              <a:solidFill>
                <a:srgbClr val="FFFFFF"/>
              </a:solidFill>
              <a:latin typeface="Palatino Linotype"/>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1031452" y="2017521"/>
            <a:ext cx="10129096" cy="3463342"/>
          </a:xfrm>
          <a:prstGeom prst="rect">
            <a:avLst/>
          </a:prstGeom>
        </p:spPr>
        <p:txBody>
          <a:bodyPr vert="horz" wrap="square" lIns="0" tIns="16087" rIns="0" bIns="0" rtlCol="0">
            <a:spAutoFit/>
          </a:bodyPr>
          <a:lstStyle/>
          <a:p>
            <a:pPr marL="457189" indent="-457189" defTabSz="1219170">
              <a:buClr>
                <a:srgbClr val="000000"/>
              </a:buClr>
              <a:buFont typeface="Arial" panose="020B0604020202020204" pitchFamily="34" charset="0"/>
              <a:buChar char="•"/>
              <a:defRPr/>
            </a:pPr>
            <a:r>
              <a:rPr lang="en-US" sz="3200" kern="0" dirty="0">
                <a:solidFill>
                  <a:srgbClr val="000000"/>
                </a:solidFill>
                <a:latin typeface="Arial"/>
                <a:cs typeface="Arial"/>
                <a:sym typeface="Arial"/>
              </a:rPr>
              <a:t>The Series class provides a data structure for arrays of a single type, just like the NumPy array. </a:t>
            </a:r>
          </a:p>
          <a:p>
            <a:pPr marL="457189" indent="-457189" defTabSz="1219170">
              <a:buClr>
                <a:srgbClr val="000000"/>
              </a:buClr>
              <a:buFont typeface="Arial" panose="020B0604020202020204" pitchFamily="34" charset="0"/>
              <a:buChar char="•"/>
              <a:defRPr/>
            </a:pPr>
            <a:endParaRPr lang="en-US" sz="3200" kern="0" dirty="0">
              <a:solidFill>
                <a:srgbClr val="000000"/>
              </a:solidFill>
              <a:latin typeface="Arial"/>
              <a:cs typeface="Arial"/>
              <a:sym typeface="Arial"/>
            </a:endParaRPr>
          </a:p>
          <a:p>
            <a:pPr marL="457189" indent="-457189" defTabSz="1219170">
              <a:buClr>
                <a:srgbClr val="000000"/>
              </a:buClr>
              <a:buFont typeface="Arial" panose="020B0604020202020204" pitchFamily="34" charset="0"/>
              <a:buChar char="•"/>
              <a:defRPr/>
            </a:pPr>
            <a:r>
              <a:rPr lang="en-US" sz="3200" kern="0" dirty="0">
                <a:solidFill>
                  <a:srgbClr val="000000"/>
                </a:solidFill>
                <a:latin typeface="Arial"/>
                <a:cs typeface="Arial"/>
                <a:sym typeface="Arial"/>
              </a:rPr>
              <a:t>However, it comes with some additional functionality. </a:t>
            </a:r>
          </a:p>
          <a:p>
            <a:pPr marL="457189" indent="-457189" defTabSz="1219170">
              <a:buClr>
                <a:srgbClr val="000000"/>
              </a:buClr>
              <a:buFont typeface="Arial" panose="020B0604020202020204" pitchFamily="34" charset="0"/>
              <a:buChar char="•"/>
              <a:defRPr/>
            </a:pPr>
            <a:endParaRPr lang="en-US" sz="3200" kern="0" dirty="0">
              <a:solidFill>
                <a:srgbClr val="000000"/>
              </a:solidFill>
              <a:latin typeface="Arial"/>
              <a:cs typeface="Arial"/>
              <a:sym typeface="Arial"/>
            </a:endParaRPr>
          </a:p>
          <a:p>
            <a:pPr marL="457189" indent="-457189" defTabSz="1219170">
              <a:buClr>
                <a:srgbClr val="000000"/>
              </a:buClr>
              <a:buFont typeface="Arial" panose="020B0604020202020204" pitchFamily="34" charset="0"/>
              <a:buChar char="•"/>
              <a:defRPr/>
            </a:pPr>
            <a:r>
              <a:rPr lang="en-US" sz="3200" kern="0" dirty="0">
                <a:solidFill>
                  <a:srgbClr val="000000"/>
                </a:solidFill>
                <a:latin typeface="Arial"/>
                <a:cs typeface="Arial"/>
                <a:sym typeface="Arial"/>
              </a:rPr>
              <a:t>This one-dimensional representation can be thought of as a column in a spreadsheet. </a:t>
            </a:r>
          </a:p>
        </p:txBody>
      </p:sp>
    </p:spTree>
    <p:extLst>
      <p:ext uri="{BB962C8B-B14F-4D97-AF65-F5344CB8AC3E}">
        <p14:creationId xmlns:p14="http://schemas.microsoft.com/office/powerpoint/2010/main" val="25338980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5627079" y="6260123"/>
            <a:ext cx="741877" cy="412355"/>
          </a:xfrm>
        </p:spPr>
        <p:txBody>
          <a:bodyPr/>
          <a:lstStyle/>
          <a:p>
            <a:pPr marL="14942" defTabSz="1219170">
              <a:buClr>
                <a:srgbClr val="000000"/>
              </a:buClr>
              <a:defRPr/>
            </a:pPr>
            <a:r>
              <a:rPr lang="en-US" kern="0" spc="-12" dirty="0">
                <a:solidFill>
                  <a:srgbClr val="FFFFFF"/>
                </a:solidFill>
                <a:latin typeface="Arial"/>
                <a:cs typeface="Arial"/>
                <a:sym typeface="Arial"/>
              </a:rPr>
              <a:t>1</a:t>
            </a:r>
            <a:r>
              <a:rPr lang="en-US" kern="0" spc="-24" dirty="0">
                <a:solidFill>
                  <a:srgbClr val="FFFFFF"/>
                </a:solidFill>
                <a:latin typeface="Arial"/>
                <a:cs typeface="Arial"/>
                <a:sym typeface="Arial"/>
              </a:rPr>
              <a:t>-</a:t>
            </a:r>
            <a:fld id="{81D60167-4931-47E6-BA6A-407CBD079E47}" type="slidenum">
              <a:rPr kern="0">
                <a:solidFill>
                  <a:srgbClr val="FFFFFF"/>
                </a:solidFill>
                <a:latin typeface="Calibri Light"/>
                <a:cs typeface="Calibri Light"/>
                <a:sym typeface="Arial"/>
              </a:rPr>
              <a:pPr marL="14942" defTabSz="1219170">
                <a:buClr>
                  <a:srgbClr val="000000"/>
                </a:buClr>
                <a:defRPr/>
              </a:pPr>
              <a:t>12</a:t>
            </a:fld>
            <a:endParaRPr kern="0" dirty="0">
              <a:solidFill>
                <a:srgbClr val="FFFFFF"/>
              </a:solidFill>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307820"/>
            <a:ext cx="13847704" cy="930443"/>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defTabSz="1219170">
              <a:buClr>
                <a:srgbClr val="000000">
                  <a:lumMod val="50000"/>
                  <a:lumOff val="50000"/>
                </a:srgbClr>
              </a:buClr>
              <a:defRPr/>
            </a:pPr>
            <a:r>
              <a:rPr lang="en-US" sz="4267" kern="0">
                <a:solidFill>
                  <a:srgbClr val="FFFFFF"/>
                </a:solidFill>
                <a:latin typeface="Palatino Linotype"/>
                <a:sym typeface="Arial"/>
              </a:rPr>
              <a:t>Series</a:t>
            </a:r>
            <a:endParaRPr lang="en-US" sz="4267" kern="0" dirty="0">
              <a:solidFill>
                <a:srgbClr val="FFFFFF"/>
              </a:solidFill>
              <a:latin typeface="Palatino Linotype"/>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933469" y="1319454"/>
            <a:ext cx="10129096" cy="4941439"/>
          </a:xfrm>
          <a:prstGeom prst="rect">
            <a:avLst/>
          </a:prstGeom>
        </p:spPr>
        <p:txBody>
          <a:bodyPr vert="horz" wrap="square" lIns="0" tIns="16087" rIns="0" bIns="0" rtlCol="0">
            <a:spAutoFit/>
          </a:bodyPr>
          <a:lstStyle/>
          <a:p>
            <a:pPr marL="457189" indent="-457189" defTabSz="1219170">
              <a:buClr>
                <a:srgbClr val="000000"/>
              </a:buClr>
              <a:buFont typeface="Arial" panose="020B0604020202020204" pitchFamily="34" charset="0"/>
              <a:buChar char="•"/>
              <a:defRPr/>
            </a:pPr>
            <a:r>
              <a:rPr lang="en-US" sz="2667" kern="0" dirty="0">
                <a:solidFill>
                  <a:srgbClr val="000000"/>
                </a:solidFill>
                <a:latin typeface="Arial"/>
                <a:cs typeface="Arial"/>
                <a:sym typeface="Arial"/>
              </a:rPr>
              <a:t>We have a name for our column, and the data we hold in it is of the same type (since we are measuring the same variable):</a:t>
            </a:r>
          </a:p>
          <a:p>
            <a:pPr marL="457189" indent="-457189" defTabSz="1219170">
              <a:buClr>
                <a:srgbClr val="000000"/>
              </a:buClr>
              <a:buFont typeface="Arial" panose="020B0604020202020204" pitchFamily="34" charset="0"/>
              <a:buChar char="•"/>
              <a:defRPr/>
            </a:pPr>
            <a:endParaRPr lang="en-US" sz="2667" kern="0" dirty="0">
              <a:solidFill>
                <a:srgbClr val="000000"/>
              </a:solidFill>
              <a:latin typeface="Arial"/>
              <a:cs typeface="Arial"/>
              <a:sym typeface="Arial"/>
            </a:endParaRPr>
          </a:p>
          <a:p>
            <a:pPr defTabSz="1219170">
              <a:buClr>
                <a:srgbClr val="000000"/>
              </a:buClr>
              <a:defRPr/>
            </a:pPr>
            <a:r>
              <a:rPr lang="en-US" sz="2667" kern="0" dirty="0">
                <a:solidFill>
                  <a:srgbClr val="ED7D31"/>
                </a:solidFill>
                <a:latin typeface="Arial"/>
                <a:cs typeface="Arial"/>
                <a:sym typeface="Arial"/>
              </a:rPr>
              <a:t>&gt;&gt;&gt; import pandas as pd</a:t>
            </a:r>
          </a:p>
          <a:p>
            <a:pPr defTabSz="1219170">
              <a:buClr>
                <a:srgbClr val="000000"/>
              </a:buClr>
              <a:defRPr/>
            </a:pPr>
            <a:r>
              <a:rPr lang="en-US" sz="2667" kern="0" dirty="0">
                <a:solidFill>
                  <a:srgbClr val="ED7D31"/>
                </a:solidFill>
                <a:latin typeface="Arial"/>
                <a:cs typeface="Arial"/>
                <a:sym typeface="Arial"/>
              </a:rPr>
              <a:t>&gt;&gt;&gt; place = </a:t>
            </a:r>
            <a:r>
              <a:rPr lang="en-US" sz="2667" kern="0" dirty="0" err="1">
                <a:solidFill>
                  <a:srgbClr val="ED7D31"/>
                </a:solidFill>
                <a:latin typeface="Arial"/>
                <a:cs typeface="Arial"/>
                <a:sym typeface="Arial"/>
              </a:rPr>
              <a:t>pd.Series</a:t>
            </a:r>
            <a:r>
              <a:rPr lang="en-US" sz="2667" kern="0" dirty="0">
                <a:solidFill>
                  <a:srgbClr val="ED7D31"/>
                </a:solidFill>
                <a:latin typeface="Arial"/>
                <a:cs typeface="Arial"/>
                <a:sym typeface="Arial"/>
              </a:rPr>
              <a:t>(</a:t>
            </a:r>
            <a:r>
              <a:rPr lang="en-US" sz="2667" kern="0" dirty="0" err="1">
                <a:solidFill>
                  <a:srgbClr val="ED7D31"/>
                </a:solidFill>
                <a:latin typeface="Arial"/>
                <a:cs typeface="Arial"/>
                <a:sym typeface="Arial"/>
              </a:rPr>
              <a:t>array_dict</a:t>
            </a:r>
            <a:r>
              <a:rPr lang="en-US" sz="2667" kern="0" dirty="0">
                <a:solidFill>
                  <a:srgbClr val="ED7D31"/>
                </a:solidFill>
                <a:latin typeface="Arial"/>
                <a:cs typeface="Arial"/>
                <a:sym typeface="Arial"/>
              </a:rPr>
              <a:t>['place'], name='place')</a:t>
            </a:r>
          </a:p>
          <a:p>
            <a:pPr defTabSz="1219170">
              <a:buClr>
                <a:srgbClr val="000000"/>
              </a:buClr>
              <a:defRPr/>
            </a:pPr>
            <a:r>
              <a:rPr lang="en-US" sz="2667" kern="0" dirty="0">
                <a:solidFill>
                  <a:srgbClr val="ED7D31"/>
                </a:solidFill>
                <a:latin typeface="Arial"/>
                <a:cs typeface="Arial"/>
                <a:sym typeface="Arial"/>
              </a:rPr>
              <a:t>&gt;&gt;&gt; place</a:t>
            </a:r>
          </a:p>
          <a:p>
            <a:pPr defTabSz="1219170">
              <a:buClr>
                <a:srgbClr val="000000"/>
              </a:buClr>
              <a:defRPr/>
            </a:pPr>
            <a:r>
              <a:rPr lang="en-US" sz="2667" kern="0" dirty="0">
                <a:solidFill>
                  <a:srgbClr val="ED7D31"/>
                </a:solidFill>
                <a:latin typeface="Arial"/>
                <a:cs typeface="Arial"/>
                <a:sym typeface="Arial"/>
              </a:rPr>
              <a:t>0          262km NW of </a:t>
            </a:r>
            <a:r>
              <a:rPr lang="en-US" sz="2667" kern="0" dirty="0" err="1">
                <a:solidFill>
                  <a:srgbClr val="ED7D31"/>
                </a:solidFill>
                <a:latin typeface="Arial"/>
                <a:cs typeface="Arial"/>
                <a:sym typeface="Arial"/>
              </a:rPr>
              <a:t>Ozernovskiy</a:t>
            </a:r>
            <a:r>
              <a:rPr lang="en-US" sz="2667" kern="0" dirty="0">
                <a:solidFill>
                  <a:srgbClr val="ED7D31"/>
                </a:solidFill>
                <a:latin typeface="Arial"/>
                <a:cs typeface="Arial"/>
                <a:sym typeface="Arial"/>
              </a:rPr>
              <a:t>, Russia</a:t>
            </a:r>
          </a:p>
          <a:p>
            <a:pPr defTabSz="1219170">
              <a:buClr>
                <a:srgbClr val="000000"/>
              </a:buClr>
              <a:defRPr/>
            </a:pPr>
            <a:r>
              <a:rPr lang="en-US" sz="2667" kern="0" dirty="0">
                <a:solidFill>
                  <a:srgbClr val="ED7D31"/>
                </a:solidFill>
                <a:latin typeface="Arial"/>
                <a:cs typeface="Arial"/>
                <a:sym typeface="Arial"/>
              </a:rPr>
              <a:t>1              25km E of </a:t>
            </a:r>
            <a:r>
              <a:rPr lang="en-US" sz="2667" kern="0" dirty="0" err="1">
                <a:solidFill>
                  <a:srgbClr val="ED7D31"/>
                </a:solidFill>
                <a:latin typeface="Arial"/>
                <a:cs typeface="Arial"/>
                <a:sym typeface="Arial"/>
              </a:rPr>
              <a:t>Bitung</a:t>
            </a:r>
            <a:r>
              <a:rPr lang="en-US" sz="2667" kern="0" dirty="0">
                <a:solidFill>
                  <a:srgbClr val="ED7D31"/>
                </a:solidFill>
                <a:latin typeface="Arial"/>
                <a:cs typeface="Arial"/>
                <a:sym typeface="Arial"/>
              </a:rPr>
              <a:t>, Indonesia</a:t>
            </a:r>
          </a:p>
          <a:p>
            <a:pPr defTabSz="1219170">
              <a:buClr>
                <a:srgbClr val="000000"/>
              </a:buClr>
              <a:defRPr/>
            </a:pPr>
            <a:r>
              <a:rPr lang="en-US" sz="2667" kern="0" dirty="0">
                <a:solidFill>
                  <a:srgbClr val="ED7D31"/>
                </a:solidFill>
                <a:latin typeface="Arial"/>
                <a:cs typeface="Arial"/>
                <a:sym typeface="Arial"/>
              </a:rPr>
              <a:t>2                42km WNW of Sola, Vanuatu</a:t>
            </a:r>
          </a:p>
          <a:p>
            <a:pPr defTabSz="1219170">
              <a:buClr>
                <a:srgbClr val="000000"/>
              </a:buClr>
              <a:defRPr/>
            </a:pPr>
            <a:r>
              <a:rPr lang="en-US" sz="2667" kern="0" dirty="0">
                <a:solidFill>
                  <a:srgbClr val="ED7D31"/>
                </a:solidFill>
                <a:latin typeface="Arial"/>
                <a:cs typeface="Arial"/>
                <a:sym typeface="Arial"/>
              </a:rPr>
              <a:t>3    13km E of Nueva Concepcion, Guatemala</a:t>
            </a:r>
          </a:p>
          <a:p>
            <a:pPr defTabSz="1219170">
              <a:buClr>
                <a:srgbClr val="000000"/>
              </a:buClr>
              <a:defRPr/>
            </a:pPr>
            <a:r>
              <a:rPr lang="en-US" sz="2667" kern="0" dirty="0">
                <a:solidFill>
                  <a:srgbClr val="ED7D31"/>
                </a:solidFill>
                <a:latin typeface="Arial"/>
                <a:cs typeface="Arial"/>
                <a:sym typeface="Arial"/>
              </a:rPr>
              <a:t>4      128km SE of </a:t>
            </a:r>
            <a:r>
              <a:rPr lang="en-US" sz="2667" kern="0" dirty="0" err="1">
                <a:solidFill>
                  <a:srgbClr val="ED7D31"/>
                </a:solidFill>
                <a:latin typeface="Arial"/>
                <a:cs typeface="Arial"/>
                <a:sym typeface="Arial"/>
              </a:rPr>
              <a:t>Kimbe</a:t>
            </a:r>
            <a:r>
              <a:rPr lang="en-US" sz="2667" kern="0" dirty="0">
                <a:solidFill>
                  <a:srgbClr val="ED7D31"/>
                </a:solidFill>
                <a:latin typeface="Arial"/>
                <a:cs typeface="Arial"/>
                <a:sym typeface="Arial"/>
              </a:rPr>
              <a:t>, Papua New Guinea</a:t>
            </a:r>
          </a:p>
          <a:p>
            <a:pPr defTabSz="1219170">
              <a:buClr>
                <a:srgbClr val="000000"/>
              </a:buClr>
              <a:defRPr/>
            </a:pPr>
            <a:r>
              <a:rPr lang="en-US" sz="2667" kern="0" dirty="0">
                <a:solidFill>
                  <a:srgbClr val="ED7D31"/>
                </a:solidFill>
                <a:latin typeface="Arial"/>
                <a:cs typeface="Arial"/>
                <a:sym typeface="Arial"/>
              </a:rPr>
              <a:t>Name: place, </a:t>
            </a:r>
            <a:r>
              <a:rPr lang="en-US" sz="2667" kern="0" dirty="0" err="1">
                <a:solidFill>
                  <a:srgbClr val="ED7D31"/>
                </a:solidFill>
                <a:latin typeface="Arial"/>
                <a:cs typeface="Arial"/>
                <a:sym typeface="Arial"/>
              </a:rPr>
              <a:t>dtype</a:t>
            </a:r>
            <a:r>
              <a:rPr lang="en-US" sz="2667" kern="0" dirty="0">
                <a:solidFill>
                  <a:srgbClr val="ED7D31"/>
                </a:solidFill>
                <a:latin typeface="Arial"/>
                <a:cs typeface="Arial"/>
                <a:sym typeface="Arial"/>
              </a:rPr>
              <a:t>: object</a:t>
            </a:r>
          </a:p>
        </p:txBody>
      </p:sp>
    </p:spTree>
    <p:extLst>
      <p:ext uri="{BB962C8B-B14F-4D97-AF65-F5344CB8AC3E}">
        <p14:creationId xmlns:p14="http://schemas.microsoft.com/office/powerpoint/2010/main" val="24786590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5627079" y="6260123"/>
            <a:ext cx="741877" cy="412355"/>
          </a:xfrm>
        </p:spPr>
        <p:txBody>
          <a:bodyPr/>
          <a:lstStyle/>
          <a:p>
            <a:pPr marL="14942" defTabSz="1219170">
              <a:buClr>
                <a:srgbClr val="000000"/>
              </a:buClr>
              <a:defRPr/>
            </a:pPr>
            <a:r>
              <a:rPr lang="en-US" kern="0" spc="-12" dirty="0">
                <a:solidFill>
                  <a:srgbClr val="FFFFFF"/>
                </a:solidFill>
                <a:latin typeface="Arial"/>
                <a:cs typeface="Arial"/>
                <a:sym typeface="Arial"/>
              </a:rPr>
              <a:t>1</a:t>
            </a:r>
            <a:r>
              <a:rPr lang="en-US" kern="0" spc="-24" dirty="0">
                <a:solidFill>
                  <a:srgbClr val="FFFFFF"/>
                </a:solidFill>
                <a:latin typeface="Arial"/>
                <a:cs typeface="Arial"/>
                <a:sym typeface="Arial"/>
              </a:rPr>
              <a:t>-</a:t>
            </a:r>
            <a:fld id="{81D60167-4931-47E6-BA6A-407CBD079E47}" type="slidenum">
              <a:rPr kern="0">
                <a:solidFill>
                  <a:srgbClr val="FFFFFF"/>
                </a:solidFill>
                <a:latin typeface="Calibri Light"/>
                <a:cs typeface="Calibri Light"/>
                <a:sym typeface="Arial"/>
              </a:rPr>
              <a:pPr marL="14942" defTabSz="1219170">
                <a:buClr>
                  <a:srgbClr val="000000"/>
                </a:buClr>
                <a:defRPr/>
              </a:pPr>
              <a:t>13</a:t>
            </a:fld>
            <a:endParaRPr kern="0" dirty="0">
              <a:solidFill>
                <a:srgbClr val="FFFFFF"/>
              </a:solidFill>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307820"/>
            <a:ext cx="13847704" cy="930443"/>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defTabSz="1219170">
              <a:buClr>
                <a:srgbClr val="000000">
                  <a:lumMod val="50000"/>
                  <a:lumOff val="50000"/>
                </a:srgbClr>
              </a:buClr>
              <a:defRPr/>
            </a:pPr>
            <a:r>
              <a:rPr lang="en-US" sz="4267" kern="0">
                <a:solidFill>
                  <a:srgbClr val="FFFFFF"/>
                </a:solidFill>
                <a:latin typeface="Palatino Linotype"/>
                <a:sym typeface="Arial"/>
              </a:rPr>
              <a:t>Series</a:t>
            </a:r>
            <a:endParaRPr lang="en-US" sz="4267" kern="0" dirty="0">
              <a:solidFill>
                <a:srgbClr val="FFFFFF"/>
              </a:solidFill>
              <a:latin typeface="Palatino Linotype"/>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933469" y="1319454"/>
            <a:ext cx="10129096" cy="2068409"/>
          </a:xfrm>
          <a:prstGeom prst="rect">
            <a:avLst/>
          </a:prstGeom>
        </p:spPr>
        <p:txBody>
          <a:bodyPr vert="horz" wrap="square" lIns="0" tIns="16087" rIns="0" bIns="0" rtlCol="0">
            <a:spAutoFit/>
          </a:bodyPr>
          <a:lstStyle/>
          <a:p>
            <a:pPr marL="457189" indent="-457189" defTabSz="1219170">
              <a:buClr>
                <a:srgbClr val="000000"/>
              </a:buClr>
              <a:buFont typeface="Arial" panose="020B0604020202020204" pitchFamily="34" charset="0"/>
              <a:buChar char="•"/>
              <a:defRPr/>
            </a:pPr>
            <a:r>
              <a:rPr lang="en-US" sz="2667" kern="0" dirty="0">
                <a:solidFill>
                  <a:srgbClr val="000000"/>
                </a:solidFill>
                <a:latin typeface="Arial"/>
                <a:cs typeface="Arial"/>
                <a:sym typeface="Arial"/>
              </a:rPr>
              <a:t>To access attributes of the Series object, we use attribute notation of the form &lt;object&gt;.&lt;</a:t>
            </a:r>
            <a:r>
              <a:rPr lang="en-US" sz="2667" kern="0" dirty="0" err="1">
                <a:solidFill>
                  <a:srgbClr val="000000"/>
                </a:solidFill>
                <a:latin typeface="Arial"/>
                <a:cs typeface="Arial"/>
                <a:sym typeface="Arial"/>
              </a:rPr>
              <a:t>attribute_name</a:t>
            </a:r>
            <a:r>
              <a:rPr lang="en-US" sz="2667" kern="0" dirty="0">
                <a:solidFill>
                  <a:srgbClr val="000000"/>
                </a:solidFill>
                <a:latin typeface="Arial"/>
                <a:cs typeface="Arial"/>
                <a:sym typeface="Arial"/>
              </a:rPr>
              <a:t>&gt;. </a:t>
            </a:r>
          </a:p>
          <a:p>
            <a:pPr marL="457189" indent="-457189" defTabSz="1219170">
              <a:buClr>
                <a:srgbClr val="000000"/>
              </a:buClr>
              <a:buFont typeface="Arial" panose="020B0604020202020204" pitchFamily="34" charset="0"/>
              <a:buChar char="•"/>
              <a:defRPr/>
            </a:pPr>
            <a:r>
              <a:rPr lang="en-US" sz="2667" kern="0" dirty="0">
                <a:solidFill>
                  <a:srgbClr val="000000"/>
                </a:solidFill>
                <a:latin typeface="Arial"/>
                <a:cs typeface="Arial"/>
                <a:sym typeface="Arial"/>
              </a:rPr>
              <a:t>The following are some common attributes we will access. </a:t>
            </a:r>
          </a:p>
          <a:p>
            <a:pPr marL="457189" indent="-457189" defTabSz="1219170">
              <a:buClr>
                <a:srgbClr val="000000"/>
              </a:buClr>
              <a:buFont typeface="Arial" panose="020B0604020202020204" pitchFamily="34" charset="0"/>
              <a:buChar char="•"/>
              <a:defRPr/>
            </a:pPr>
            <a:r>
              <a:rPr lang="en-US" sz="2667" kern="0" dirty="0">
                <a:solidFill>
                  <a:srgbClr val="000000"/>
                </a:solidFill>
                <a:latin typeface="Arial"/>
                <a:cs typeface="Arial"/>
                <a:sym typeface="Arial"/>
              </a:rPr>
              <a:t>Notice that </a:t>
            </a:r>
            <a:r>
              <a:rPr lang="en-US" sz="2667" kern="0" dirty="0" err="1">
                <a:solidFill>
                  <a:srgbClr val="000000"/>
                </a:solidFill>
                <a:latin typeface="Arial"/>
                <a:cs typeface="Arial"/>
                <a:sym typeface="Arial"/>
              </a:rPr>
              <a:t>dtype</a:t>
            </a:r>
            <a:r>
              <a:rPr lang="en-US" sz="2667" kern="0" dirty="0">
                <a:solidFill>
                  <a:srgbClr val="000000"/>
                </a:solidFill>
                <a:latin typeface="Arial"/>
                <a:cs typeface="Arial"/>
                <a:sym typeface="Arial"/>
              </a:rPr>
              <a:t> and shape are available, just as we saw with the NumPy array:</a:t>
            </a:r>
            <a:endParaRPr lang="en-US" sz="2667" kern="0" dirty="0">
              <a:solidFill>
                <a:srgbClr val="ED7D31"/>
              </a:solidFill>
              <a:latin typeface="Arial"/>
              <a:cs typeface="Arial"/>
              <a:sym typeface="Arial"/>
            </a:endParaRPr>
          </a:p>
        </p:txBody>
      </p:sp>
      <p:pic>
        <p:nvPicPr>
          <p:cNvPr id="3" name="Picture 2">
            <a:extLst>
              <a:ext uri="{FF2B5EF4-FFF2-40B4-BE49-F238E27FC236}">
                <a16:creationId xmlns:a16="http://schemas.microsoft.com/office/drawing/2014/main" id="{D4DC3339-3468-427B-82BD-0DDB29273646}"/>
              </a:ext>
            </a:extLst>
          </p:cNvPr>
          <p:cNvPicPr>
            <a:picLocks noChangeAspect="1"/>
          </p:cNvPicPr>
          <p:nvPr/>
        </p:nvPicPr>
        <p:blipFill>
          <a:blip r:embed="rId3"/>
          <a:stretch>
            <a:fillRect/>
          </a:stretch>
        </p:blipFill>
        <p:spPr>
          <a:xfrm>
            <a:off x="2028211" y="3562480"/>
            <a:ext cx="8135579" cy="2697643"/>
          </a:xfrm>
          <a:prstGeom prst="rect">
            <a:avLst/>
          </a:prstGeom>
        </p:spPr>
      </p:pic>
    </p:spTree>
    <p:extLst>
      <p:ext uri="{BB962C8B-B14F-4D97-AF65-F5344CB8AC3E}">
        <p14:creationId xmlns:p14="http://schemas.microsoft.com/office/powerpoint/2010/main" val="41410322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5627079" y="6260123"/>
            <a:ext cx="741877" cy="412355"/>
          </a:xfrm>
        </p:spPr>
        <p:txBody>
          <a:bodyPr/>
          <a:lstStyle/>
          <a:p>
            <a:pPr marL="14942" defTabSz="1219170">
              <a:buClr>
                <a:srgbClr val="000000"/>
              </a:buClr>
              <a:defRPr/>
            </a:pPr>
            <a:r>
              <a:rPr lang="en-US" kern="0" spc="-12" dirty="0">
                <a:solidFill>
                  <a:srgbClr val="FFFFFF"/>
                </a:solidFill>
                <a:latin typeface="Arial"/>
                <a:cs typeface="Arial"/>
                <a:sym typeface="Arial"/>
              </a:rPr>
              <a:t>1</a:t>
            </a:r>
            <a:r>
              <a:rPr lang="en-US" kern="0" spc="-24" dirty="0">
                <a:solidFill>
                  <a:srgbClr val="FFFFFF"/>
                </a:solidFill>
                <a:latin typeface="Arial"/>
                <a:cs typeface="Arial"/>
                <a:sym typeface="Arial"/>
              </a:rPr>
              <a:t>-</a:t>
            </a:r>
            <a:fld id="{81D60167-4931-47E6-BA6A-407CBD079E47}" type="slidenum">
              <a:rPr kern="0">
                <a:solidFill>
                  <a:srgbClr val="FFFFFF"/>
                </a:solidFill>
                <a:latin typeface="Calibri Light"/>
                <a:cs typeface="Calibri Light"/>
                <a:sym typeface="Arial"/>
              </a:rPr>
              <a:pPr marL="14942" defTabSz="1219170">
                <a:buClr>
                  <a:srgbClr val="000000"/>
                </a:buClr>
                <a:defRPr/>
              </a:pPr>
              <a:t>14</a:t>
            </a:fld>
            <a:endParaRPr kern="0" dirty="0">
              <a:solidFill>
                <a:srgbClr val="FFFFFF"/>
              </a:solidFill>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307820"/>
            <a:ext cx="13847704" cy="930443"/>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defTabSz="1219170">
              <a:buClr>
                <a:srgbClr val="000000">
                  <a:lumMod val="50000"/>
                  <a:lumOff val="50000"/>
                </a:srgbClr>
              </a:buClr>
              <a:defRPr/>
            </a:pPr>
            <a:r>
              <a:rPr lang="en-US" sz="4267" kern="0">
                <a:solidFill>
                  <a:srgbClr val="FFFFFF"/>
                </a:solidFill>
                <a:latin typeface="Palatino Linotype"/>
                <a:sym typeface="Arial"/>
              </a:rPr>
              <a:t>Index</a:t>
            </a:r>
            <a:endParaRPr lang="en-US" sz="4267" kern="0" dirty="0">
              <a:solidFill>
                <a:srgbClr val="FFFFFF"/>
              </a:solidFill>
              <a:latin typeface="Palatino Linotype"/>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1031452" y="1689227"/>
            <a:ext cx="10129096" cy="4120573"/>
          </a:xfrm>
          <a:prstGeom prst="rect">
            <a:avLst/>
          </a:prstGeom>
        </p:spPr>
        <p:txBody>
          <a:bodyPr vert="horz" wrap="square" lIns="0" tIns="16087" rIns="0" bIns="0" rtlCol="0">
            <a:spAutoFit/>
          </a:bodyPr>
          <a:lstStyle/>
          <a:p>
            <a:pPr marL="457189" indent="-457189" defTabSz="1219170">
              <a:buClr>
                <a:srgbClr val="000000"/>
              </a:buClr>
              <a:buFont typeface="Arial" panose="020B0604020202020204" pitchFamily="34" charset="0"/>
              <a:buChar char="•"/>
              <a:defRPr/>
            </a:pPr>
            <a:r>
              <a:rPr lang="en-US" sz="2667" kern="0" dirty="0">
                <a:solidFill>
                  <a:srgbClr val="000000"/>
                </a:solidFill>
                <a:latin typeface="Arial"/>
                <a:cs typeface="Arial"/>
                <a:sym typeface="Arial"/>
              </a:rPr>
              <a:t>The addition of the Index class makes the Series class significantly more powerful than a NumPy array. </a:t>
            </a:r>
          </a:p>
          <a:p>
            <a:pPr marL="457189" indent="-457189" defTabSz="1219170">
              <a:buClr>
                <a:srgbClr val="000000"/>
              </a:buClr>
              <a:buFont typeface="Arial" panose="020B0604020202020204" pitchFamily="34" charset="0"/>
              <a:buChar char="•"/>
              <a:defRPr/>
            </a:pPr>
            <a:endParaRPr lang="en-US" sz="2667" kern="0" dirty="0">
              <a:solidFill>
                <a:srgbClr val="000000"/>
              </a:solidFill>
              <a:latin typeface="Arial"/>
              <a:cs typeface="Arial"/>
              <a:sym typeface="Arial"/>
            </a:endParaRPr>
          </a:p>
          <a:p>
            <a:pPr marL="457189" indent="-457189" defTabSz="1219170">
              <a:buClr>
                <a:srgbClr val="000000"/>
              </a:buClr>
              <a:buFont typeface="Arial" panose="020B0604020202020204" pitchFamily="34" charset="0"/>
              <a:buChar char="•"/>
              <a:defRPr/>
            </a:pPr>
            <a:r>
              <a:rPr lang="en-US" sz="2667" kern="0" dirty="0">
                <a:solidFill>
                  <a:srgbClr val="000000"/>
                </a:solidFill>
                <a:latin typeface="Arial"/>
                <a:cs typeface="Arial"/>
                <a:sym typeface="Arial"/>
              </a:rPr>
              <a:t>The Index class gives us row labels, which enable selection by row. Depending on the type, we can provide a row number, a date, or even a string to select our row. </a:t>
            </a:r>
          </a:p>
          <a:p>
            <a:pPr marL="457189" indent="-457189" defTabSz="1219170">
              <a:buClr>
                <a:srgbClr val="000000"/>
              </a:buClr>
              <a:buFont typeface="Arial" panose="020B0604020202020204" pitchFamily="34" charset="0"/>
              <a:buChar char="•"/>
              <a:defRPr/>
            </a:pPr>
            <a:endParaRPr lang="en-US" sz="2667" kern="0" dirty="0">
              <a:solidFill>
                <a:srgbClr val="000000"/>
              </a:solidFill>
              <a:latin typeface="Arial"/>
              <a:cs typeface="Arial"/>
              <a:sym typeface="Arial"/>
            </a:endParaRPr>
          </a:p>
          <a:p>
            <a:pPr marL="457189" indent="-457189" defTabSz="1219170">
              <a:buClr>
                <a:srgbClr val="000000"/>
              </a:buClr>
              <a:buFont typeface="Arial" panose="020B0604020202020204" pitchFamily="34" charset="0"/>
              <a:buChar char="•"/>
              <a:defRPr/>
            </a:pPr>
            <a:r>
              <a:rPr lang="en-US" sz="2667" kern="0" dirty="0">
                <a:solidFill>
                  <a:srgbClr val="000000"/>
                </a:solidFill>
                <a:latin typeface="Arial"/>
                <a:cs typeface="Arial"/>
                <a:sym typeface="Arial"/>
              </a:rPr>
              <a:t>It plays a key role in identifying entries in the data and is used for a multitude of operations in pandas, as we will see throughout this course. </a:t>
            </a:r>
          </a:p>
        </p:txBody>
      </p:sp>
    </p:spTree>
    <p:extLst>
      <p:ext uri="{BB962C8B-B14F-4D97-AF65-F5344CB8AC3E}">
        <p14:creationId xmlns:p14="http://schemas.microsoft.com/office/powerpoint/2010/main" val="5026756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5627079" y="6260123"/>
            <a:ext cx="741877" cy="412355"/>
          </a:xfrm>
        </p:spPr>
        <p:txBody>
          <a:bodyPr/>
          <a:lstStyle/>
          <a:p>
            <a:pPr marL="14942" defTabSz="1219170">
              <a:buClr>
                <a:srgbClr val="000000"/>
              </a:buClr>
              <a:defRPr/>
            </a:pPr>
            <a:r>
              <a:rPr lang="en-US" kern="0" spc="-12" dirty="0">
                <a:solidFill>
                  <a:srgbClr val="FFFFFF"/>
                </a:solidFill>
                <a:latin typeface="Arial"/>
                <a:cs typeface="Arial"/>
                <a:sym typeface="Arial"/>
              </a:rPr>
              <a:t>1</a:t>
            </a:r>
            <a:r>
              <a:rPr lang="en-US" kern="0" spc="-24" dirty="0">
                <a:solidFill>
                  <a:srgbClr val="FFFFFF"/>
                </a:solidFill>
                <a:latin typeface="Arial"/>
                <a:cs typeface="Arial"/>
                <a:sym typeface="Arial"/>
              </a:rPr>
              <a:t>-</a:t>
            </a:r>
            <a:fld id="{81D60167-4931-47E6-BA6A-407CBD079E47}" type="slidenum">
              <a:rPr kern="0">
                <a:solidFill>
                  <a:srgbClr val="FFFFFF"/>
                </a:solidFill>
                <a:latin typeface="Calibri Light"/>
                <a:cs typeface="Calibri Light"/>
                <a:sym typeface="Arial"/>
              </a:rPr>
              <a:pPr marL="14942" defTabSz="1219170">
                <a:buClr>
                  <a:srgbClr val="000000"/>
                </a:buClr>
                <a:defRPr/>
              </a:pPr>
              <a:t>15</a:t>
            </a:fld>
            <a:endParaRPr kern="0" dirty="0">
              <a:solidFill>
                <a:srgbClr val="FFFFFF"/>
              </a:solidFill>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307820"/>
            <a:ext cx="13847704" cy="930443"/>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defTabSz="1219170">
              <a:buClr>
                <a:srgbClr val="000000">
                  <a:lumMod val="50000"/>
                  <a:lumOff val="50000"/>
                </a:srgbClr>
              </a:buClr>
              <a:defRPr/>
            </a:pPr>
            <a:r>
              <a:rPr lang="en-US" sz="4267" kern="0">
                <a:solidFill>
                  <a:srgbClr val="FFFFFF"/>
                </a:solidFill>
                <a:latin typeface="Palatino Linotype"/>
                <a:sym typeface="Arial"/>
              </a:rPr>
              <a:t>Index</a:t>
            </a:r>
            <a:endParaRPr lang="en-US" sz="4267" kern="0" dirty="0">
              <a:solidFill>
                <a:srgbClr val="FFFFFF"/>
              </a:solidFill>
              <a:latin typeface="Palatino Linotype"/>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1031452" y="2715148"/>
            <a:ext cx="10129096" cy="2068409"/>
          </a:xfrm>
          <a:prstGeom prst="rect">
            <a:avLst/>
          </a:prstGeom>
        </p:spPr>
        <p:txBody>
          <a:bodyPr vert="horz" wrap="square" lIns="0" tIns="16087" rIns="0" bIns="0" rtlCol="0">
            <a:spAutoFit/>
          </a:bodyPr>
          <a:lstStyle/>
          <a:p>
            <a:pPr marL="457189" indent="-457189" defTabSz="1219170">
              <a:buClr>
                <a:srgbClr val="000000"/>
              </a:buClr>
              <a:buFont typeface="Arial" panose="020B0604020202020204" pitchFamily="34" charset="0"/>
              <a:buChar char="•"/>
              <a:defRPr/>
            </a:pPr>
            <a:r>
              <a:rPr lang="en-US" sz="2667" kern="0" dirty="0">
                <a:solidFill>
                  <a:srgbClr val="000000"/>
                </a:solidFill>
                <a:latin typeface="Arial"/>
                <a:cs typeface="Arial"/>
                <a:sym typeface="Arial"/>
              </a:rPr>
              <a:t>We can access the index through the index attribute:</a:t>
            </a:r>
          </a:p>
          <a:p>
            <a:pPr marL="457189" indent="-457189" defTabSz="1219170">
              <a:buClr>
                <a:srgbClr val="000000"/>
              </a:buClr>
              <a:buFont typeface="Arial" panose="020B0604020202020204" pitchFamily="34" charset="0"/>
              <a:buChar char="•"/>
              <a:defRPr/>
            </a:pPr>
            <a:endParaRPr lang="en-US" sz="2667" kern="0" dirty="0">
              <a:solidFill>
                <a:srgbClr val="000000"/>
              </a:solidFill>
              <a:latin typeface="Arial"/>
              <a:cs typeface="Arial"/>
              <a:sym typeface="Arial"/>
            </a:endParaRPr>
          </a:p>
          <a:p>
            <a:pPr defTabSz="1219170">
              <a:buClr>
                <a:srgbClr val="000000"/>
              </a:buClr>
              <a:defRPr/>
            </a:pPr>
            <a:r>
              <a:rPr lang="en-US" sz="2667" kern="0" dirty="0">
                <a:solidFill>
                  <a:srgbClr val="ED7D31"/>
                </a:solidFill>
                <a:latin typeface="Arial"/>
                <a:cs typeface="Arial"/>
                <a:sym typeface="Arial"/>
              </a:rPr>
              <a:t>&gt;&gt;&gt; </a:t>
            </a:r>
            <a:r>
              <a:rPr lang="en-US" sz="2667" kern="0" dirty="0" err="1">
                <a:solidFill>
                  <a:srgbClr val="ED7D31"/>
                </a:solidFill>
                <a:latin typeface="Arial"/>
                <a:cs typeface="Arial"/>
                <a:sym typeface="Arial"/>
              </a:rPr>
              <a:t>place_index</a:t>
            </a:r>
            <a:r>
              <a:rPr lang="en-US" sz="2667" kern="0" dirty="0">
                <a:solidFill>
                  <a:srgbClr val="ED7D31"/>
                </a:solidFill>
                <a:latin typeface="Arial"/>
                <a:cs typeface="Arial"/>
                <a:sym typeface="Arial"/>
              </a:rPr>
              <a:t> = </a:t>
            </a:r>
            <a:r>
              <a:rPr lang="en-US" sz="2667" kern="0" dirty="0" err="1">
                <a:solidFill>
                  <a:srgbClr val="ED7D31"/>
                </a:solidFill>
                <a:latin typeface="Arial"/>
                <a:cs typeface="Arial"/>
                <a:sym typeface="Arial"/>
              </a:rPr>
              <a:t>place.index</a:t>
            </a:r>
            <a:endParaRPr lang="en-US" sz="2667" kern="0" dirty="0">
              <a:solidFill>
                <a:srgbClr val="ED7D31"/>
              </a:solidFill>
              <a:latin typeface="Arial"/>
              <a:cs typeface="Arial"/>
              <a:sym typeface="Arial"/>
            </a:endParaRPr>
          </a:p>
          <a:p>
            <a:pPr defTabSz="1219170">
              <a:buClr>
                <a:srgbClr val="000000"/>
              </a:buClr>
              <a:defRPr/>
            </a:pPr>
            <a:r>
              <a:rPr lang="en-US" sz="2667" kern="0" dirty="0">
                <a:solidFill>
                  <a:srgbClr val="ED7D31"/>
                </a:solidFill>
                <a:latin typeface="Arial"/>
                <a:cs typeface="Arial"/>
                <a:sym typeface="Arial"/>
              </a:rPr>
              <a:t>&gt;&gt;&gt; </a:t>
            </a:r>
            <a:r>
              <a:rPr lang="en-US" sz="2667" kern="0" dirty="0" err="1">
                <a:solidFill>
                  <a:srgbClr val="ED7D31"/>
                </a:solidFill>
                <a:latin typeface="Arial"/>
                <a:cs typeface="Arial"/>
                <a:sym typeface="Arial"/>
              </a:rPr>
              <a:t>place_index</a:t>
            </a:r>
            <a:endParaRPr lang="en-US" sz="2667" kern="0" dirty="0">
              <a:solidFill>
                <a:srgbClr val="ED7D31"/>
              </a:solidFill>
              <a:latin typeface="Arial"/>
              <a:cs typeface="Arial"/>
              <a:sym typeface="Arial"/>
            </a:endParaRPr>
          </a:p>
          <a:p>
            <a:pPr defTabSz="1219170">
              <a:buClr>
                <a:srgbClr val="000000"/>
              </a:buClr>
              <a:defRPr/>
            </a:pPr>
            <a:r>
              <a:rPr lang="en-US" sz="2667" kern="0" dirty="0" err="1">
                <a:solidFill>
                  <a:srgbClr val="ED7D31"/>
                </a:solidFill>
                <a:latin typeface="Arial"/>
                <a:cs typeface="Arial"/>
                <a:sym typeface="Arial"/>
              </a:rPr>
              <a:t>RangeIndex</a:t>
            </a:r>
            <a:r>
              <a:rPr lang="en-US" sz="2667" kern="0" dirty="0">
                <a:solidFill>
                  <a:srgbClr val="ED7D31"/>
                </a:solidFill>
                <a:latin typeface="Arial"/>
                <a:cs typeface="Arial"/>
                <a:sym typeface="Arial"/>
              </a:rPr>
              <a:t>(start=0, stop=5, step=1)</a:t>
            </a:r>
          </a:p>
        </p:txBody>
      </p:sp>
    </p:spTree>
    <p:extLst>
      <p:ext uri="{BB962C8B-B14F-4D97-AF65-F5344CB8AC3E}">
        <p14:creationId xmlns:p14="http://schemas.microsoft.com/office/powerpoint/2010/main" val="39614480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5627079" y="6260123"/>
            <a:ext cx="741877" cy="412355"/>
          </a:xfrm>
        </p:spPr>
        <p:txBody>
          <a:bodyPr/>
          <a:lstStyle/>
          <a:p>
            <a:pPr marL="14942" defTabSz="1219170">
              <a:buClr>
                <a:srgbClr val="000000"/>
              </a:buClr>
              <a:defRPr/>
            </a:pPr>
            <a:r>
              <a:rPr lang="en-US" kern="0" spc="-12" dirty="0">
                <a:solidFill>
                  <a:srgbClr val="FFFFFF"/>
                </a:solidFill>
                <a:latin typeface="Arial"/>
                <a:cs typeface="Arial"/>
                <a:sym typeface="Arial"/>
              </a:rPr>
              <a:t>1</a:t>
            </a:r>
            <a:r>
              <a:rPr lang="en-US" kern="0" spc="-24" dirty="0">
                <a:solidFill>
                  <a:srgbClr val="FFFFFF"/>
                </a:solidFill>
                <a:latin typeface="Arial"/>
                <a:cs typeface="Arial"/>
                <a:sym typeface="Arial"/>
              </a:rPr>
              <a:t>-</a:t>
            </a:r>
            <a:fld id="{81D60167-4931-47E6-BA6A-407CBD079E47}" type="slidenum">
              <a:rPr kern="0">
                <a:solidFill>
                  <a:srgbClr val="FFFFFF"/>
                </a:solidFill>
                <a:latin typeface="Calibri Light"/>
                <a:cs typeface="Calibri Light"/>
                <a:sym typeface="Arial"/>
              </a:rPr>
              <a:pPr marL="14942" defTabSz="1219170">
                <a:buClr>
                  <a:srgbClr val="000000"/>
                </a:buClr>
                <a:defRPr/>
              </a:pPr>
              <a:t>16</a:t>
            </a:fld>
            <a:endParaRPr kern="0" dirty="0">
              <a:solidFill>
                <a:srgbClr val="FFFFFF"/>
              </a:solidFill>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307820"/>
            <a:ext cx="13847704" cy="930443"/>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defTabSz="1219170">
              <a:buClr>
                <a:srgbClr val="000000">
                  <a:lumMod val="50000"/>
                  <a:lumOff val="50000"/>
                </a:srgbClr>
              </a:buClr>
              <a:defRPr/>
            </a:pPr>
            <a:r>
              <a:rPr lang="en-US" sz="4267" kern="0">
                <a:solidFill>
                  <a:srgbClr val="FFFFFF"/>
                </a:solidFill>
                <a:latin typeface="Palatino Linotype"/>
                <a:sym typeface="Arial"/>
              </a:rPr>
              <a:t>Index</a:t>
            </a:r>
            <a:endParaRPr lang="en-US" sz="4267" kern="0" dirty="0">
              <a:solidFill>
                <a:srgbClr val="FFFFFF"/>
              </a:solidFill>
              <a:latin typeface="Palatino Linotype"/>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1031452" y="2304780"/>
            <a:ext cx="10129096" cy="2889275"/>
          </a:xfrm>
          <a:prstGeom prst="rect">
            <a:avLst/>
          </a:prstGeom>
        </p:spPr>
        <p:txBody>
          <a:bodyPr vert="horz" wrap="square" lIns="0" tIns="16087" rIns="0" bIns="0" rtlCol="0">
            <a:spAutoFit/>
          </a:bodyPr>
          <a:lstStyle/>
          <a:p>
            <a:pPr marL="457189" indent="-457189" defTabSz="1219170">
              <a:buClr>
                <a:srgbClr val="000000"/>
              </a:buClr>
              <a:buFont typeface="Arial" panose="020B0604020202020204" pitchFamily="34" charset="0"/>
              <a:buChar char="•"/>
              <a:defRPr/>
            </a:pPr>
            <a:r>
              <a:rPr lang="en-US" sz="2667" kern="0" dirty="0">
                <a:solidFill>
                  <a:srgbClr val="000000"/>
                </a:solidFill>
                <a:latin typeface="Arial"/>
                <a:cs typeface="Arial"/>
                <a:sym typeface="Arial"/>
              </a:rPr>
              <a:t>As with Series objects, we can access the underlying data via the values attribute. </a:t>
            </a:r>
          </a:p>
          <a:p>
            <a:pPr marL="457189" indent="-457189" defTabSz="1219170">
              <a:buClr>
                <a:srgbClr val="000000"/>
              </a:buClr>
              <a:buFont typeface="Arial" panose="020B0604020202020204" pitchFamily="34" charset="0"/>
              <a:buChar char="•"/>
              <a:defRPr/>
            </a:pPr>
            <a:endParaRPr lang="en-US" sz="2667" kern="0" dirty="0">
              <a:solidFill>
                <a:srgbClr val="000000"/>
              </a:solidFill>
              <a:latin typeface="Arial"/>
              <a:cs typeface="Arial"/>
              <a:sym typeface="Arial"/>
            </a:endParaRPr>
          </a:p>
          <a:p>
            <a:pPr marL="457189" indent="-457189" defTabSz="1219170">
              <a:buClr>
                <a:srgbClr val="000000"/>
              </a:buClr>
              <a:buFont typeface="Arial" panose="020B0604020202020204" pitchFamily="34" charset="0"/>
              <a:buChar char="•"/>
              <a:defRPr/>
            </a:pPr>
            <a:r>
              <a:rPr lang="en-US" sz="2667" kern="0" dirty="0">
                <a:solidFill>
                  <a:srgbClr val="000000"/>
                </a:solidFill>
                <a:latin typeface="Arial"/>
                <a:cs typeface="Arial"/>
                <a:sym typeface="Arial"/>
              </a:rPr>
              <a:t>Note that this Index object is built on top of a NumPy array:</a:t>
            </a:r>
          </a:p>
          <a:p>
            <a:pPr marL="457189" indent="-457189" defTabSz="1219170">
              <a:buClr>
                <a:srgbClr val="000000"/>
              </a:buClr>
              <a:buFont typeface="Arial" panose="020B0604020202020204" pitchFamily="34" charset="0"/>
              <a:buChar char="•"/>
              <a:defRPr/>
            </a:pPr>
            <a:endParaRPr lang="en-US" sz="2667" kern="0" dirty="0">
              <a:solidFill>
                <a:srgbClr val="000000"/>
              </a:solidFill>
              <a:latin typeface="Arial"/>
              <a:cs typeface="Arial"/>
              <a:sym typeface="Arial"/>
            </a:endParaRPr>
          </a:p>
          <a:p>
            <a:pPr defTabSz="1219170">
              <a:buClr>
                <a:srgbClr val="000000"/>
              </a:buClr>
              <a:defRPr/>
            </a:pPr>
            <a:r>
              <a:rPr lang="en-US" sz="2667" kern="0" dirty="0">
                <a:solidFill>
                  <a:srgbClr val="ED7D31"/>
                </a:solidFill>
                <a:latin typeface="Arial"/>
                <a:cs typeface="Arial"/>
                <a:sym typeface="Arial"/>
              </a:rPr>
              <a:t>&gt;&gt;&gt; </a:t>
            </a:r>
            <a:r>
              <a:rPr lang="en-US" sz="2667" kern="0" dirty="0" err="1">
                <a:solidFill>
                  <a:srgbClr val="ED7D31"/>
                </a:solidFill>
                <a:latin typeface="Arial"/>
                <a:cs typeface="Arial"/>
                <a:sym typeface="Arial"/>
              </a:rPr>
              <a:t>place_index.values</a:t>
            </a:r>
            <a:endParaRPr lang="en-US" sz="2667" kern="0" dirty="0">
              <a:solidFill>
                <a:srgbClr val="ED7D31"/>
              </a:solidFill>
              <a:latin typeface="Arial"/>
              <a:cs typeface="Arial"/>
              <a:sym typeface="Arial"/>
            </a:endParaRPr>
          </a:p>
          <a:p>
            <a:pPr defTabSz="1219170">
              <a:buClr>
                <a:srgbClr val="000000"/>
              </a:buClr>
              <a:defRPr/>
            </a:pPr>
            <a:r>
              <a:rPr lang="en-US" sz="2667" kern="0" dirty="0">
                <a:solidFill>
                  <a:srgbClr val="ED7D31"/>
                </a:solidFill>
                <a:latin typeface="Arial"/>
                <a:cs typeface="Arial"/>
                <a:sym typeface="Arial"/>
              </a:rPr>
              <a:t>array([0, 1, 2, 3, 4], </a:t>
            </a:r>
            <a:r>
              <a:rPr lang="en-US" sz="2667" kern="0" dirty="0" err="1">
                <a:solidFill>
                  <a:srgbClr val="ED7D31"/>
                </a:solidFill>
                <a:latin typeface="Arial"/>
                <a:cs typeface="Arial"/>
                <a:sym typeface="Arial"/>
              </a:rPr>
              <a:t>dtype</a:t>
            </a:r>
            <a:r>
              <a:rPr lang="en-US" sz="2667" kern="0" dirty="0">
                <a:solidFill>
                  <a:srgbClr val="ED7D31"/>
                </a:solidFill>
                <a:latin typeface="Arial"/>
                <a:cs typeface="Arial"/>
                <a:sym typeface="Arial"/>
              </a:rPr>
              <a:t>=int64)</a:t>
            </a:r>
          </a:p>
        </p:txBody>
      </p:sp>
    </p:spTree>
    <p:extLst>
      <p:ext uri="{BB962C8B-B14F-4D97-AF65-F5344CB8AC3E}">
        <p14:creationId xmlns:p14="http://schemas.microsoft.com/office/powerpoint/2010/main" val="40651686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5627079" y="6260123"/>
            <a:ext cx="741877" cy="412355"/>
          </a:xfrm>
        </p:spPr>
        <p:txBody>
          <a:bodyPr/>
          <a:lstStyle/>
          <a:p>
            <a:pPr marL="14942" defTabSz="1219170">
              <a:buClr>
                <a:srgbClr val="000000"/>
              </a:buClr>
              <a:defRPr/>
            </a:pPr>
            <a:r>
              <a:rPr lang="en-US" kern="0" spc="-12" dirty="0">
                <a:solidFill>
                  <a:srgbClr val="FFFFFF"/>
                </a:solidFill>
                <a:latin typeface="Arial"/>
                <a:cs typeface="Arial"/>
                <a:sym typeface="Arial"/>
              </a:rPr>
              <a:t>1</a:t>
            </a:r>
            <a:r>
              <a:rPr lang="en-US" kern="0" spc="-24" dirty="0">
                <a:solidFill>
                  <a:srgbClr val="FFFFFF"/>
                </a:solidFill>
                <a:latin typeface="Arial"/>
                <a:cs typeface="Arial"/>
                <a:sym typeface="Arial"/>
              </a:rPr>
              <a:t>-</a:t>
            </a:r>
            <a:fld id="{81D60167-4931-47E6-BA6A-407CBD079E47}" type="slidenum">
              <a:rPr kern="0">
                <a:solidFill>
                  <a:srgbClr val="FFFFFF"/>
                </a:solidFill>
                <a:latin typeface="Calibri Light"/>
                <a:cs typeface="Calibri Light"/>
                <a:sym typeface="Arial"/>
              </a:rPr>
              <a:pPr marL="14942" defTabSz="1219170">
                <a:buClr>
                  <a:srgbClr val="000000"/>
                </a:buClr>
                <a:defRPr/>
              </a:pPr>
              <a:t>17</a:t>
            </a:fld>
            <a:endParaRPr kern="0" dirty="0">
              <a:solidFill>
                <a:srgbClr val="FFFFFF"/>
              </a:solidFill>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307820"/>
            <a:ext cx="13847704" cy="930443"/>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defTabSz="1219170">
              <a:buClr>
                <a:srgbClr val="000000">
                  <a:lumMod val="50000"/>
                  <a:lumOff val="50000"/>
                </a:srgbClr>
              </a:buClr>
              <a:defRPr/>
            </a:pPr>
            <a:r>
              <a:rPr lang="en-US" sz="4267" kern="0">
                <a:solidFill>
                  <a:srgbClr val="FFFFFF"/>
                </a:solidFill>
                <a:latin typeface="Palatino Linotype"/>
                <a:sym typeface="Arial"/>
              </a:rPr>
              <a:t>Index</a:t>
            </a:r>
            <a:endParaRPr lang="en-US" sz="4267" kern="0" dirty="0">
              <a:solidFill>
                <a:srgbClr val="FFFFFF"/>
              </a:solidFill>
              <a:latin typeface="Palatino Linotype"/>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1031452" y="1767283"/>
            <a:ext cx="10129096" cy="837110"/>
          </a:xfrm>
          <a:prstGeom prst="rect">
            <a:avLst/>
          </a:prstGeom>
        </p:spPr>
        <p:txBody>
          <a:bodyPr vert="horz" wrap="square" lIns="0" tIns="16087" rIns="0" bIns="0" rtlCol="0">
            <a:spAutoFit/>
          </a:bodyPr>
          <a:lstStyle/>
          <a:p>
            <a:pPr marL="457189" indent="-457189" defTabSz="1219170">
              <a:buClr>
                <a:srgbClr val="000000"/>
              </a:buClr>
              <a:buFont typeface="Arial" panose="020B0604020202020204" pitchFamily="34" charset="0"/>
              <a:buChar char="•"/>
              <a:defRPr/>
            </a:pPr>
            <a:r>
              <a:rPr lang="en-US" sz="2667" kern="0">
                <a:solidFill>
                  <a:srgbClr val="000000"/>
                </a:solidFill>
                <a:latin typeface="Arial"/>
                <a:cs typeface="Arial"/>
                <a:sym typeface="Arial"/>
              </a:rPr>
              <a:t>Some of the useful attributes of Index objects include the following:</a:t>
            </a:r>
            <a:endParaRPr lang="en-US" sz="2667" kern="0" dirty="0">
              <a:solidFill>
                <a:srgbClr val="ED7D31"/>
              </a:solidFill>
              <a:latin typeface="Arial"/>
              <a:cs typeface="Arial"/>
              <a:sym typeface="Arial"/>
            </a:endParaRPr>
          </a:p>
        </p:txBody>
      </p:sp>
      <p:pic>
        <p:nvPicPr>
          <p:cNvPr id="3" name="Picture 2">
            <a:extLst>
              <a:ext uri="{FF2B5EF4-FFF2-40B4-BE49-F238E27FC236}">
                <a16:creationId xmlns:a16="http://schemas.microsoft.com/office/drawing/2014/main" id="{B85F1339-E341-4805-8D2C-7D4AA0555E72}"/>
              </a:ext>
            </a:extLst>
          </p:cNvPr>
          <p:cNvPicPr>
            <a:picLocks noChangeAspect="1"/>
          </p:cNvPicPr>
          <p:nvPr/>
        </p:nvPicPr>
        <p:blipFill>
          <a:blip r:embed="rId3"/>
          <a:stretch>
            <a:fillRect/>
          </a:stretch>
        </p:blipFill>
        <p:spPr>
          <a:xfrm>
            <a:off x="2544302" y="2752213"/>
            <a:ext cx="7103397" cy="3359961"/>
          </a:xfrm>
          <a:prstGeom prst="rect">
            <a:avLst/>
          </a:prstGeom>
        </p:spPr>
      </p:pic>
    </p:spTree>
    <p:extLst>
      <p:ext uri="{BB962C8B-B14F-4D97-AF65-F5344CB8AC3E}">
        <p14:creationId xmlns:p14="http://schemas.microsoft.com/office/powerpoint/2010/main" val="6710134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5627079" y="6260123"/>
            <a:ext cx="741877" cy="412355"/>
          </a:xfrm>
        </p:spPr>
        <p:txBody>
          <a:bodyPr/>
          <a:lstStyle/>
          <a:p>
            <a:pPr marL="14942" defTabSz="1219170">
              <a:buClr>
                <a:srgbClr val="000000"/>
              </a:buClr>
              <a:defRPr/>
            </a:pPr>
            <a:r>
              <a:rPr lang="en-US" kern="0" spc="-12" dirty="0">
                <a:solidFill>
                  <a:srgbClr val="FFFFFF"/>
                </a:solidFill>
                <a:latin typeface="Arial"/>
                <a:cs typeface="Arial"/>
                <a:sym typeface="Arial"/>
              </a:rPr>
              <a:t>1</a:t>
            </a:r>
            <a:r>
              <a:rPr lang="en-US" kern="0" spc="-24" dirty="0">
                <a:solidFill>
                  <a:srgbClr val="FFFFFF"/>
                </a:solidFill>
                <a:latin typeface="Arial"/>
                <a:cs typeface="Arial"/>
                <a:sym typeface="Arial"/>
              </a:rPr>
              <a:t>-</a:t>
            </a:r>
            <a:fld id="{81D60167-4931-47E6-BA6A-407CBD079E47}" type="slidenum">
              <a:rPr kern="0">
                <a:solidFill>
                  <a:srgbClr val="FFFFFF"/>
                </a:solidFill>
                <a:latin typeface="Calibri Light"/>
                <a:cs typeface="Calibri Light"/>
                <a:sym typeface="Arial"/>
              </a:rPr>
              <a:pPr marL="14942" defTabSz="1219170">
                <a:buClr>
                  <a:srgbClr val="000000"/>
                </a:buClr>
                <a:defRPr/>
              </a:pPr>
              <a:t>18</a:t>
            </a:fld>
            <a:endParaRPr kern="0" dirty="0">
              <a:solidFill>
                <a:srgbClr val="FFFFFF"/>
              </a:solidFill>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307820"/>
            <a:ext cx="13847704" cy="930443"/>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defTabSz="1219170">
              <a:buClr>
                <a:srgbClr val="000000">
                  <a:lumMod val="50000"/>
                  <a:lumOff val="50000"/>
                </a:srgbClr>
              </a:buClr>
              <a:defRPr/>
            </a:pPr>
            <a:r>
              <a:rPr lang="en-US" sz="4267" kern="0">
                <a:solidFill>
                  <a:srgbClr val="FFFFFF"/>
                </a:solidFill>
                <a:latin typeface="Palatino Linotype"/>
                <a:sym typeface="Arial"/>
              </a:rPr>
              <a:t>Index</a:t>
            </a:r>
            <a:endParaRPr lang="en-US" sz="4267" kern="0" dirty="0">
              <a:solidFill>
                <a:srgbClr val="FFFFFF"/>
              </a:solidFill>
              <a:latin typeface="Palatino Linotype"/>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1031452" y="2304780"/>
            <a:ext cx="10129096" cy="2889275"/>
          </a:xfrm>
          <a:prstGeom prst="rect">
            <a:avLst/>
          </a:prstGeom>
        </p:spPr>
        <p:txBody>
          <a:bodyPr vert="horz" wrap="square" lIns="0" tIns="16087" rIns="0" bIns="0" rtlCol="0">
            <a:spAutoFit/>
          </a:bodyPr>
          <a:lstStyle/>
          <a:p>
            <a:pPr marL="457189" indent="-457189" defTabSz="1219170">
              <a:buClr>
                <a:srgbClr val="000000"/>
              </a:buClr>
              <a:buFont typeface="Arial" panose="020B0604020202020204" pitchFamily="34" charset="0"/>
              <a:buChar char="•"/>
              <a:defRPr/>
            </a:pPr>
            <a:r>
              <a:rPr lang="en-US" sz="2667" kern="0" dirty="0">
                <a:solidFill>
                  <a:srgbClr val="000000"/>
                </a:solidFill>
                <a:latin typeface="Arial"/>
                <a:cs typeface="Arial"/>
                <a:sym typeface="Arial"/>
              </a:rPr>
              <a:t>Both NumPy and pandas support arithmetic operations, which will be performed element-wise. </a:t>
            </a:r>
          </a:p>
          <a:p>
            <a:pPr marL="457189" indent="-457189" defTabSz="1219170">
              <a:buClr>
                <a:srgbClr val="000000"/>
              </a:buClr>
              <a:buFont typeface="Arial" panose="020B0604020202020204" pitchFamily="34" charset="0"/>
              <a:buChar char="•"/>
              <a:defRPr/>
            </a:pPr>
            <a:endParaRPr lang="en-US" sz="2667" kern="0" dirty="0">
              <a:solidFill>
                <a:srgbClr val="000000"/>
              </a:solidFill>
              <a:latin typeface="Arial"/>
              <a:cs typeface="Arial"/>
              <a:sym typeface="Arial"/>
            </a:endParaRPr>
          </a:p>
          <a:p>
            <a:pPr marL="457189" indent="-457189" defTabSz="1219170">
              <a:buClr>
                <a:srgbClr val="000000"/>
              </a:buClr>
              <a:buFont typeface="Arial" panose="020B0604020202020204" pitchFamily="34" charset="0"/>
              <a:buChar char="•"/>
              <a:defRPr/>
            </a:pPr>
            <a:r>
              <a:rPr lang="en-US" sz="2667" kern="0" dirty="0">
                <a:solidFill>
                  <a:srgbClr val="000000"/>
                </a:solidFill>
                <a:latin typeface="Arial"/>
                <a:cs typeface="Arial"/>
                <a:sym typeface="Arial"/>
              </a:rPr>
              <a:t>NumPy will use the position in the array for this:</a:t>
            </a:r>
          </a:p>
          <a:p>
            <a:pPr marL="457189" indent="-457189" defTabSz="1219170">
              <a:buClr>
                <a:srgbClr val="000000"/>
              </a:buClr>
              <a:buFont typeface="Arial" panose="020B0604020202020204" pitchFamily="34" charset="0"/>
              <a:buChar char="•"/>
              <a:defRPr/>
            </a:pPr>
            <a:endParaRPr lang="en-US" sz="2667" kern="0" dirty="0">
              <a:solidFill>
                <a:srgbClr val="000000"/>
              </a:solidFill>
              <a:latin typeface="Arial"/>
              <a:cs typeface="Arial"/>
              <a:sym typeface="Arial"/>
            </a:endParaRPr>
          </a:p>
          <a:p>
            <a:pPr defTabSz="1219170">
              <a:buClr>
                <a:srgbClr val="000000"/>
              </a:buClr>
              <a:defRPr/>
            </a:pPr>
            <a:r>
              <a:rPr lang="en-US" sz="2667" kern="0" dirty="0">
                <a:solidFill>
                  <a:srgbClr val="ED7D31"/>
                </a:solidFill>
                <a:latin typeface="Arial"/>
                <a:cs typeface="Arial"/>
                <a:sym typeface="Arial"/>
              </a:rPr>
              <a:t>&gt;&gt;&gt; </a:t>
            </a:r>
            <a:r>
              <a:rPr lang="en-US" sz="2667" kern="0" dirty="0" err="1">
                <a:solidFill>
                  <a:srgbClr val="ED7D31"/>
                </a:solidFill>
                <a:latin typeface="Arial"/>
                <a:cs typeface="Arial"/>
                <a:sym typeface="Arial"/>
              </a:rPr>
              <a:t>np.array</a:t>
            </a:r>
            <a:r>
              <a:rPr lang="en-US" sz="2667" kern="0" dirty="0">
                <a:solidFill>
                  <a:srgbClr val="ED7D31"/>
                </a:solidFill>
                <a:latin typeface="Arial"/>
                <a:cs typeface="Arial"/>
                <a:sym typeface="Arial"/>
              </a:rPr>
              <a:t>([1, 1, 1]) + </a:t>
            </a:r>
            <a:r>
              <a:rPr lang="en-US" sz="2667" kern="0" dirty="0" err="1">
                <a:solidFill>
                  <a:srgbClr val="ED7D31"/>
                </a:solidFill>
                <a:latin typeface="Arial"/>
                <a:cs typeface="Arial"/>
                <a:sym typeface="Arial"/>
              </a:rPr>
              <a:t>np.array</a:t>
            </a:r>
            <a:r>
              <a:rPr lang="en-US" sz="2667" kern="0" dirty="0">
                <a:solidFill>
                  <a:srgbClr val="ED7D31"/>
                </a:solidFill>
                <a:latin typeface="Arial"/>
                <a:cs typeface="Arial"/>
                <a:sym typeface="Arial"/>
              </a:rPr>
              <a:t>([-1, 0, 1])</a:t>
            </a:r>
          </a:p>
          <a:p>
            <a:pPr defTabSz="1219170">
              <a:buClr>
                <a:srgbClr val="000000"/>
              </a:buClr>
              <a:defRPr/>
            </a:pPr>
            <a:r>
              <a:rPr lang="en-US" sz="2667" kern="0" dirty="0">
                <a:solidFill>
                  <a:srgbClr val="ED7D31"/>
                </a:solidFill>
                <a:latin typeface="Arial"/>
                <a:cs typeface="Arial"/>
                <a:sym typeface="Arial"/>
              </a:rPr>
              <a:t>array([0, 1, 2])</a:t>
            </a:r>
          </a:p>
        </p:txBody>
      </p:sp>
    </p:spTree>
    <p:extLst>
      <p:ext uri="{BB962C8B-B14F-4D97-AF65-F5344CB8AC3E}">
        <p14:creationId xmlns:p14="http://schemas.microsoft.com/office/powerpoint/2010/main" val="38831305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5627079" y="6260123"/>
            <a:ext cx="741877" cy="412355"/>
          </a:xfrm>
        </p:spPr>
        <p:txBody>
          <a:bodyPr/>
          <a:lstStyle/>
          <a:p>
            <a:pPr marL="14942" defTabSz="1219170">
              <a:buClr>
                <a:srgbClr val="000000"/>
              </a:buClr>
              <a:defRPr/>
            </a:pPr>
            <a:r>
              <a:rPr lang="en-US" kern="0" spc="-12" dirty="0">
                <a:solidFill>
                  <a:srgbClr val="FFFFFF"/>
                </a:solidFill>
                <a:latin typeface="Arial"/>
                <a:cs typeface="Arial"/>
                <a:sym typeface="Arial"/>
              </a:rPr>
              <a:t>1</a:t>
            </a:r>
            <a:r>
              <a:rPr lang="en-US" kern="0" spc="-24" dirty="0">
                <a:solidFill>
                  <a:srgbClr val="FFFFFF"/>
                </a:solidFill>
                <a:latin typeface="Arial"/>
                <a:cs typeface="Arial"/>
                <a:sym typeface="Arial"/>
              </a:rPr>
              <a:t>-</a:t>
            </a:r>
            <a:fld id="{81D60167-4931-47E6-BA6A-407CBD079E47}" type="slidenum">
              <a:rPr kern="0">
                <a:solidFill>
                  <a:srgbClr val="FFFFFF"/>
                </a:solidFill>
                <a:latin typeface="Calibri Light"/>
                <a:cs typeface="Calibri Light"/>
                <a:sym typeface="Arial"/>
              </a:rPr>
              <a:pPr marL="14942" defTabSz="1219170">
                <a:buClr>
                  <a:srgbClr val="000000"/>
                </a:buClr>
                <a:defRPr/>
              </a:pPr>
              <a:t>19</a:t>
            </a:fld>
            <a:endParaRPr kern="0" dirty="0">
              <a:solidFill>
                <a:srgbClr val="FFFFFF"/>
              </a:solidFill>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307820"/>
            <a:ext cx="13847704" cy="930443"/>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defTabSz="1219170">
              <a:buClr>
                <a:srgbClr val="000000">
                  <a:lumMod val="50000"/>
                  <a:lumOff val="50000"/>
                </a:srgbClr>
              </a:buClr>
              <a:defRPr/>
            </a:pPr>
            <a:r>
              <a:rPr lang="en-US" sz="4267" kern="0">
                <a:solidFill>
                  <a:srgbClr val="FFFFFF"/>
                </a:solidFill>
                <a:latin typeface="Palatino Linotype"/>
                <a:sym typeface="Arial"/>
              </a:rPr>
              <a:t>Index</a:t>
            </a:r>
            <a:endParaRPr lang="en-US" sz="4267" kern="0" dirty="0">
              <a:solidFill>
                <a:srgbClr val="FFFFFF"/>
              </a:solidFill>
              <a:latin typeface="Palatino Linotype"/>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1031452" y="1557528"/>
            <a:ext cx="10129096" cy="1247543"/>
          </a:xfrm>
          <a:prstGeom prst="rect">
            <a:avLst/>
          </a:prstGeom>
        </p:spPr>
        <p:txBody>
          <a:bodyPr vert="horz" wrap="square" lIns="0" tIns="16087" rIns="0" bIns="0" rtlCol="0">
            <a:spAutoFit/>
          </a:bodyPr>
          <a:lstStyle/>
          <a:p>
            <a:pPr marL="457189" indent="-457189" defTabSz="1219170">
              <a:buClr>
                <a:srgbClr val="000000"/>
              </a:buClr>
              <a:buFont typeface="Arial" panose="020B0604020202020204" pitchFamily="34" charset="0"/>
              <a:buChar char="•"/>
              <a:defRPr/>
            </a:pPr>
            <a:r>
              <a:rPr lang="en-US" sz="2667" kern="0" dirty="0">
                <a:solidFill>
                  <a:srgbClr val="000000"/>
                </a:solidFill>
                <a:latin typeface="Arial"/>
                <a:cs typeface="Arial"/>
                <a:sym typeface="Arial"/>
              </a:rPr>
              <a:t>In Data Wrangling with Pandas, we will discuss some ways to change and align the index so that we can perform these types of operations without losing data:</a:t>
            </a:r>
            <a:endParaRPr lang="en-US" sz="2667" kern="0" dirty="0">
              <a:solidFill>
                <a:srgbClr val="ED7D31"/>
              </a:solidFill>
              <a:latin typeface="Arial"/>
              <a:cs typeface="Arial"/>
              <a:sym typeface="Arial"/>
            </a:endParaRPr>
          </a:p>
        </p:txBody>
      </p:sp>
      <p:pic>
        <p:nvPicPr>
          <p:cNvPr id="7" name="Picture 6">
            <a:extLst>
              <a:ext uri="{FF2B5EF4-FFF2-40B4-BE49-F238E27FC236}">
                <a16:creationId xmlns:a16="http://schemas.microsoft.com/office/drawing/2014/main" id="{C5AF6A18-5FA3-40F2-86DA-85F5A418CFFA}"/>
              </a:ext>
            </a:extLst>
          </p:cNvPr>
          <p:cNvPicPr>
            <a:picLocks noChangeAspect="1"/>
          </p:cNvPicPr>
          <p:nvPr/>
        </p:nvPicPr>
        <p:blipFill>
          <a:blip r:embed="rId3"/>
          <a:stretch>
            <a:fillRect/>
          </a:stretch>
        </p:blipFill>
        <p:spPr>
          <a:xfrm>
            <a:off x="2005884" y="2832115"/>
            <a:ext cx="8180233" cy="3400771"/>
          </a:xfrm>
          <a:prstGeom prst="rect">
            <a:avLst/>
          </a:prstGeom>
        </p:spPr>
      </p:pic>
    </p:spTree>
    <p:extLst>
      <p:ext uri="{BB962C8B-B14F-4D97-AF65-F5344CB8AC3E}">
        <p14:creationId xmlns:p14="http://schemas.microsoft.com/office/powerpoint/2010/main" val="36556468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5627079" y="6260123"/>
            <a:ext cx="741877" cy="412355"/>
          </a:xfrm>
        </p:spPr>
        <p:txBody>
          <a:bodyPr/>
          <a:lstStyle/>
          <a:p>
            <a:pPr marL="14942" defTabSz="1219170">
              <a:buClr>
                <a:srgbClr val="000000"/>
              </a:buClr>
              <a:defRPr/>
            </a:pPr>
            <a:r>
              <a:rPr lang="en-US" kern="0" spc="-12" dirty="0">
                <a:solidFill>
                  <a:srgbClr val="FFFFFF"/>
                </a:solidFill>
                <a:latin typeface="Arial"/>
                <a:cs typeface="Arial"/>
                <a:sym typeface="Arial"/>
              </a:rPr>
              <a:t>1</a:t>
            </a:r>
            <a:r>
              <a:rPr lang="en-US" kern="0" spc="-24" dirty="0">
                <a:solidFill>
                  <a:srgbClr val="FFFFFF"/>
                </a:solidFill>
                <a:latin typeface="Arial"/>
                <a:cs typeface="Arial"/>
                <a:sym typeface="Arial"/>
              </a:rPr>
              <a:t>-</a:t>
            </a:r>
            <a:fld id="{81D60167-4931-47E6-BA6A-407CBD079E47}" type="slidenum">
              <a:rPr kern="0">
                <a:solidFill>
                  <a:srgbClr val="FFFFFF"/>
                </a:solidFill>
                <a:latin typeface="Calibri Light"/>
                <a:cs typeface="Calibri Light"/>
                <a:sym typeface="Arial"/>
              </a:rPr>
              <a:pPr marL="14942" defTabSz="1219170">
                <a:buClr>
                  <a:srgbClr val="000000"/>
                </a:buClr>
                <a:defRPr/>
              </a:pPr>
              <a:t>2</a:t>
            </a:fld>
            <a:endParaRPr kern="0" dirty="0">
              <a:solidFill>
                <a:srgbClr val="FFFFFF"/>
              </a:solidFill>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307820"/>
            <a:ext cx="13847704" cy="930443"/>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defTabSz="1219170">
              <a:buClr>
                <a:srgbClr val="000000">
                  <a:lumMod val="50000"/>
                  <a:lumOff val="50000"/>
                </a:srgbClr>
              </a:buClr>
              <a:defRPr/>
            </a:pPr>
            <a:r>
              <a:rPr lang="en-US" sz="4267" kern="0" dirty="0">
                <a:solidFill>
                  <a:srgbClr val="FFFFFF"/>
                </a:solidFill>
                <a:latin typeface="Palatino Linotype"/>
                <a:sym typeface="Arial"/>
              </a:rPr>
              <a:t>Working with Pandas DataFrames</a:t>
            </a:r>
          </a:p>
        </p:txBody>
      </p:sp>
      <p:sp>
        <p:nvSpPr>
          <p:cNvPr id="4" name="object 2">
            <a:extLst>
              <a:ext uri="{FF2B5EF4-FFF2-40B4-BE49-F238E27FC236}">
                <a16:creationId xmlns:a16="http://schemas.microsoft.com/office/drawing/2014/main" id="{59C6EB5B-81CF-43FA-BC18-BF25A7F8CDD9}"/>
              </a:ext>
            </a:extLst>
          </p:cNvPr>
          <p:cNvSpPr txBox="1"/>
          <p:nvPr/>
        </p:nvSpPr>
        <p:spPr>
          <a:xfrm>
            <a:off x="806646" y="1894411"/>
            <a:ext cx="10578709" cy="3710140"/>
          </a:xfrm>
          <a:prstGeom prst="rect">
            <a:avLst/>
          </a:prstGeom>
        </p:spPr>
        <p:txBody>
          <a:bodyPr vert="horz" wrap="square" lIns="0" tIns="16087" rIns="0" bIns="0" rtlCol="0">
            <a:spAutoFit/>
          </a:bodyPr>
          <a:lstStyle/>
          <a:p>
            <a:pPr defTabSz="1219170">
              <a:buClr>
                <a:srgbClr val="000000"/>
              </a:buClr>
              <a:defRPr/>
            </a:pPr>
            <a:r>
              <a:rPr lang="en-US" sz="2667" kern="0" dirty="0">
                <a:solidFill>
                  <a:srgbClr val="000000"/>
                </a:solidFill>
                <a:latin typeface="Arial"/>
                <a:cs typeface="Arial"/>
                <a:sym typeface="Arial"/>
              </a:rPr>
              <a:t>The following topics will be covered in this lesson:</a:t>
            </a:r>
          </a:p>
          <a:p>
            <a:pPr marL="457189" indent="-457189" defTabSz="1219170">
              <a:buClr>
                <a:srgbClr val="000000"/>
              </a:buClr>
              <a:buFont typeface="Arial" panose="020B0604020202020204" pitchFamily="34" charset="0"/>
              <a:buChar char="•"/>
              <a:defRPr/>
            </a:pPr>
            <a:endParaRPr lang="en-US" sz="2667" kern="0" dirty="0">
              <a:solidFill>
                <a:srgbClr val="000000"/>
              </a:solidFill>
              <a:latin typeface="Arial"/>
              <a:cs typeface="Arial"/>
              <a:sym typeface="Arial"/>
            </a:endParaRPr>
          </a:p>
          <a:p>
            <a:pPr marL="457189" indent="-457189" defTabSz="1219170">
              <a:buClr>
                <a:srgbClr val="000000"/>
              </a:buClr>
              <a:buFont typeface="Arial" panose="020B0604020202020204" pitchFamily="34" charset="0"/>
              <a:buChar char="•"/>
              <a:defRPr/>
            </a:pPr>
            <a:r>
              <a:rPr lang="en-US" sz="2667" kern="0" dirty="0">
                <a:solidFill>
                  <a:srgbClr val="000000"/>
                </a:solidFill>
                <a:latin typeface="Arial"/>
                <a:cs typeface="Arial"/>
                <a:sym typeface="Arial"/>
              </a:rPr>
              <a:t>Pandas data structures</a:t>
            </a:r>
          </a:p>
          <a:p>
            <a:pPr marL="457189" indent="-457189" defTabSz="1219170">
              <a:buClr>
                <a:srgbClr val="000000"/>
              </a:buClr>
              <a:buFont typeface="Arial" panose="020B0604020202020204" pitchFamily="34" charset="0"/>
              <a:buChar char="•"/>
              <a:defRPr/>
            </a:pPr>
            <a:r>
              <a:rPr lang="en-US" sz="2667" kern="0" dirty="0">
                <a:solidFill>
                  <a:srgbClr val="000000"/>
                </a:solidFill>
                <a:latin typeface="Arial"/>
                <a:cs typeface="Arial"/>
                <a:sym typeface="Arial"/>
              </a:rPr>
              <a:t>Creating DataFrame objects from files, API requests, SQL queries, and other Python objects</a:t>
            </a:r>
          </a:p>
          <a:p>
            <a:pPr marL="457189" indent="-457189" defTabSz="1219170">
              <a:buClr>
                <a:srgbClr val="000000"/>
              </a:buClr>
              <a:buFont typeface="Arial" panose="020B0604020202020204" pitchFamily="34" charset="0"/>
              <a:buChar char="•"/>
              <a:defRPr/>
            </a:pPr>
            <a:r>
              <a:rPr lang="en-US" sz="2667" kern="0" dirty="0">
                <a:solidFill>
                  <a:srgbClr val="000000"/>
                </a:solidFill>
                <a:latin typeface="Arial"/>
                <a:cs typeface="Arial"/>
                <a:sym typeface="Arial"/>
              </a:rPr>
              <a:t>Inspecting DataFrame objects and calculating summary statistics</a:t>
            </a:r>
          </a:p>
          <a:p>
            <a:pPr marL="457189" indent="-457189" defTabSz="1219170">
              <a:buClr>
                <a:srgbClr val="000000"/>
              </a:buClr>
              <a:buFont typeface="Arial" panose="020B0604020202020204" pitchFamily="34" charset="0"/>
              <a:buChar char="•"/>
              <a:defRPr/>
            </a:pPr>
            <a:r>
              <a:rPr lang="en-US" sz="2667" kern="0" dirty="0">
                <a:solidFill>
                  <a:srgbClr val="000000"/>
                </a:solidFill>
                <a:latin typeface="Arial"/>
                <a:cs typeface="Arial"/>
                <a:sym typeface="Arial"/>
              </a:rPr>
              <a:t>Grabbing subsets of the data via selection, slicing, indexing, and filtering</a:t>
            </a:r>
          </a:p>
          <a:p>
            <a:pPr marL="457189" indent="-457189" defTabSz="1219170">
              <a:buClr>
                <a:srgbClr val="000000"/>
              </a:buClr>
              <a:buFont typeface="Arial" panose="020B0604020202020204" pitchFamily="34" charset="0"/>
              <a:buChar char="•"/>
              <a:defRPr/>
            </a:pPr>
            <a:r>
              <a:rPr lang="en-US" sz="2667" kern="0" dirty="0">
                <a:solidFill>
                  <a:srgbClr val="000000"/>
                </a:solidFill>
                <a:latin typeface="Arial"/>
                <a:cs typeface="Arial"/>
                <a:sym typeface="Arial"/>
              </a:rPr>
              <a:t>Adding and removing data</a:t>
            </a:r>
          </a:p>
        </p:txBody>
      </p:sp>
      <p:pic>
        <p:nvPicPr>
          <p:cNvPr id="2" name="Picture 1">
            <a:extLst>
              <a:ext uri="{FF2B5EF4-FFF2-40B4-BE49-F238E27FC236}">
                <a16:creationId xmlns:a16="http://schemas.microsoft.com/office/drawing/2014/main" id="{D71F2069-22CE-43A2-AE1F-4D8E5B177A9B}"/>
              </a:ext>
            </a:extLst>
          </p:cNvPr>
          <p:cNvPicPr>
            <a:picLocks noChangeAspect="1"/>
          </p:cNvPicPr>
          <p:nvPr/>
        </p:nvPicPr>
        <p:blipFill>
          <a:blip r:embed="rId3"/>
          <a:stretch>
            <a:fillRect/>
          </a:stretch>
        </p:blipFill>
        <p:spPr>
          <a:xfrm>
            <a:off x="8701130" y="1484290"/>
            <a:ext cx="3106452" cy="1258421"/>
          </a:xfrm>
          <a:prstGeom prst="rect">
            <a:avLst/>
          </a:prstGeom>
        </p:spPr>
      </p:pic>
    </p:spTree>
    <p:extLst>
      <p:ext uri="{BB962C8B-B14F-4D97-AF65-F5344CB8AC3E}">
        <p14:creationId xmlns:p14="http://schemas.microsoft.com/office/powerpoint/2010/main" val="30514394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5627079" y="6260123"/>
            <a:ext cx="741877" cy="412355"/>
          </a:xfrm>
        </p:spPr>
        <p:txBody>
          <a:bodyPr/>
          <a:lstStyle/>
          <a:p>
            <a:pPr marL="14942" defTabSz="1219170">
              <a:buClr>
                <a:srgbClr val="000000"/>
              </a:buClr>
              <a:defRPr/>
            </a:pPr>
            <a:r>
              <a:rPr lang="en-US" kern="0" spc="-12" dirty="0">
                <a:solidFill>
                  <a:srgbClr val="FFFFFF"/>
                </a:solidFill>
                <a:latin typeface="Arial"/>
                <a:cs typeface="Arial"/>
                <a:sym typeface="Arial"/>
              </a:rPr>
              <a:t>1</a:t>
            </a:r>
            <a:r>
              <a:rPr lang="en-US" kern="0" spc="-24" dirty="0">
                <a:solidFill>
                  <a:srgbClr val="FFFFFF"/>
                </a:solidFill>
                <a:latin typeface="Arial"/>
                <a:cs typeface="Arial"/>
                <a:sym typeface="Arial"/>
              </a:rPr>
              <a:t>-</a:t>
            </a:r>
            <a:fld id="{81D60167-4931-47E6-BA6A-407CBD079E47}" type="slidenum">
              <a:rPr kern="0">
                <a:solidFill>
                  <a:srgbClr val="FFFFFF"/>
                </a:solidFill>
                <a:latin typeface="Calibri Light"/>
                <a:cs typeface="Calibri Light"/>
                <a:sym typeface="Arial"/>
              </a:rPr>
              <a:pPr marL="14942" defTabSz="1219170">
                <a:buClr>
                  <a:srgbClr val="000000"/>
                </a:buClr>
                <a:defRPr/>
              </a:pPr>
              <a:t>20</a:t>
            </a:fld>
            <a:endParaRPr kern="0" dirty="0">
              <a:solidFill>
                <a:srgbClr val="FFFFFF"/>
              </a:solidFill>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307820"/>
            <a:ext cx="13847704" cy="930443"/>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defTabSz="1219170">
              <a:buClr>
                <a:srgbClr val="000000">
                  <a:lumMod val="50000"/>
                  <a:lumOff val="50000"/>
                </a:srgbClr>
              </a:buClr>
              <a:defRPr/>
            </a:pPr>
            <a:r>
              <a:rPr lang="en-US" sz="4267" kern="0" dirty="0">
                <a:solidFill>
                  <a:srgbClr val="FFFFFF"/>
                </a:solidFill>
                <a:latin typeface="Palatino Linotype"/>
                <a:sym typeface="Arial"/>
              </a:rPr>
              <a:t>DataFrame</a:t>
            </a:r>
          </a:p>
        </p:txBody>
      </p:sp>
      <p:sp>
        <p:nvSpPr>
          <p:cNvPr id="4" name="object 2">
            <a:extLst>
              <a:ext uri="{FF2B5EF4-FFF2-40B4-BE49-F238E27FC236}">
                <a16:creationId xmlns:a16="http://schemas.microsoft.com/office/drawing/2014/main" id="{59C6EB5B-81CF-43FA-BC18-BF25A7F8CDD9}"/>
              </a:ext>
            </a:extLst>
          </p:cNvPr>
          <p:cNvSpPr txBox="1"/>
          <p:nvPr/>
        </p:nvSpPr>
        <p:spPr>
          <a:xfrm>
            <a:off x="1031452" y="1484044"/>
            <a:ext cx="10129096" cy="4531006"/>
          </a:xfrm>
          <a:prstGeom prst="rect">
            <a:avLst/>
          </a:prstGeom>
        </p:spPr>
        <p:txBody>
          <a:bodyPr vert="horz" wrap="square" lIns="0" tIns="16087" rIns="0" bIns="0" rtlCol="0">
            <a:spAutoFit/>
          </a:bodyPr>
          <a:lstStyle/>
          <a:p>
            <a:pPr marL="457189" indent="-457189" defTabSz="1219170">
              <a:buClr>
                <a:srgbClr val="000000"/>
              </a:buClr>
              <a:buFont typeface="Arial" panose="020B0604020202020204" pitchFamily="34" charset="0"/>
              <a:buChar char="•"/>
              <a:defRPr/>
            </a:pPr>
            <a:r>
              <a:rPr lang="en-US" sz="2667" kern="0" dirty="0">
                <a:solidFill>
                  <a:srgbClr val="000000"/>
                </a:solidFill>
                <a:latin typeface="Arial"/>
                <a:cs typeface="Arial"/>
                <a:sym typeface="Arial"/>
              </a:rPr>
              <a:t>With the Series class, we essentially had columns of a spreadsheet, with the data all being of the same type. </a:t>
            </a:r>
          </a:p>
          <a:p>
            <a:pPr defTabSz="1219170">
              <a:buClr>
                <a:srgbClr val="000000"/>
              </a:buClr>
              <a:defRPr/>
            </a:pPr>
            <a:endParaRPr lang="en-US" sz="2667" kern="0" dirty="0">
              <a:solidFill>
                <a:srgbClr val="000000"/>
              </a:solidFill>
              <a:latin typeface="Arial"/>
              <a:cs typeface="Arial"/>
              <a:sym typeface="Arial"/>
            </a:endParaRPr>
          </a:p>
          <a:p>
            <a:pPr marL="457189" indent="-457189" defTabSz="1219170">
              <a:buClr>
                <a:srgbClr val="000000"/>
              </a:buClr>
              <a:buFont typeface="Arial" panose="020B0604020202020204" pitchFamily="34" charset="0"/>
              <a:buChar char="•"/>
              <a:defRPr/>
            </a:pPr>
            <a:r>
              <a:rPr lang="en-US" sz="2667" kern="0" dirty="0">
                <a:solidFill>
                  <a:srgbClr val="000000"/>
                </a:solidFill>
                <a:latin typeface="Arial"/>
                <a:cs typeface="Arial"/>
                <a:sym typeface="Arial"/>
              </a:rPr>
              <a:t>The DataFrame class builds upon the Series class and can have many columns, each with its own data type; we can think of it as representing the spreadsheet as a whole. </a:t>
            </a:r>
          </a:p>
          <a:p>
            <a:pPr defTabSz="1219170">
              <a:buClr>
                <a:srgbClr val="000000"/>
              </a:buClr>
              <a:defRPr/>
            </a:pPr>
            <a:endParaRPr lang="en-US" sz="2667" kern="0" dirty="0">
              <a:solidFill>
                <a:srgbClr val="000000"/>
              </a:solidFill>
              <a:latin typeface="Arial"/>
              <a:cs typeface="Arial"/>
              <a:sym typeface="Arial"/>
            </a:endParaRPr>
          </a:p>
          <a:p>
            <a:pPr marL="457189" indent="-457189" defTabSz="1219170">
              <a:buClr>
                <a:srgbClr val="000000"/>
              </a:buClr>
              <a:buFont typeface="Arial" panose="020B0604020202020204" pitchFamily="34" charset="0"/>
              <a:buChar char="•"/>
              <a:defRPr/>
            </a:pPr>
            <a:r>
              <a:rPr lang="en-US" sz="2667" kern="0" dirty="0">
                <a:solidFill>
                  <a:srgbClr val="000000"/>
                </a:solidFill>
                <a:latin typeface="Arial"/>
                <a:cs typeface="Arial"/>
                <a:sym typeface="Arial"/>
              </a:rPr>
              <a:t>We can turn either of the NumPy representations we built from the example data into a DataFrame object:</a:t>
            </a:r>
          </a:p>
          <a:p>
            <a:pPr defTabSz="1219170">
              <a:buClr>
                <a:srgbClr val="000000"/>
              </a:buClr>
              <a:defRPr/>
            </a:pPr>
            <a:r>
              <a:rPr lang="en-US" sz="2667" kern="0" dirty="0">
                <a:solidFill>
                  <a:srgbClr val="ED7D31"/>
                </a:solidFill>
                <a:latin typeface="Arial"/>
                <a:cs typeface="Arial"/>
                <a:sym typeface="Arial"/>
              </a:rPr>
              <a:t>&gt;&gt;&gt; df = </a:t>
            </a:r>
            <a:r>
              <a:rPr lang="en-US" sz="2667" kern="0" dirty="0" err="1">
                <a:solidFill>
                  <a:srgbClr val="ED7D31"/>
                </a:solidFill>
                <a:latin typeface="Arial"/>
                <a:cs typeface="Arial"/>
                <a:sym typeface="Arial"/>
              </a:rPr>
              <a:t>pd.DataFrame</a:t>
            </a:r>
            <a:r>
              <a:rPr lang="en-US" sz="2667" kern="0" dirty="0">
                <a:solidFill>
                  <a:srgbClr val="ED7D31"/>
                </a:solidFill>
                <a:latin typeface="Arial"/>
                <a:cs typeface="Arial"/>
                <a:sym typeface="Arial"/>
              </a:rPr>
              <a:t>(</a:t>
            </a:r>
            <a:r>
              <a:rPr lang="en-US" sz="2667" kern="0" dirty="0" err="1">
                <a:solidFill>
                  <a:srgbClr val="ED7D31"/>
                </a:solidFill>
                <a:latin typeface="Arial"/>
                <a:cs typeface="Arial"/>
                <a:sym typeface="Arial"/>
              </a:rPr>
              <a:t>array_dict</a:t>
            </a:r>
            <a:r>
              <a:rPr lang="en-US" sz="2667" kern="0" dirty="0">
                <a:solidFill>
                  <a:srgbClr val="ED7D31"/>
                </a:solidFill>
                <a:latin typeface="Arial"/>
                <a:cs typeface="Arial"/>
                <a:sym typeface="Arial"/>
              </a:rPr>
              <a:t>) </a:t>
            </a:r>
          </a:p>
          <a:p>
            <a:pPr defTabSz="1219170">
              <a:buClr>
                <a:srgbClr val="000000"/>
              </a:buClr>
              <a:defRPr/>
            </a:pPr>
            <a:r>
              <a:rPr lang="en-US" sz="2667" kern="0" dirty="0">
                <a:solidFill>
                  <a:srgbClr val="ED7D31"/>
                </a:solidFill>
                <a:latin typeface="Arial"/>
                <a:cs typeface="Arial"/>
                <a:sym typeface="Arial"/>
              </a:rPr>
              <a:t>&gt;&gt;&gt; df</a:t>
            </a:r>
          </a:p>
        </p:txBody>
      </p:sp>
    </p:spTree>
    <p:extLst>
      <p:ext uri="{BB962C8B-B14F-4D97-AF65-F5344CB8AC3E}">
        <p14:creationId xmlns:p14="http://schemas.microsoft.com/office/powerpoint/2010/main" val="16226724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5627079" y="6260123"/>
            <a:ext cx="741877" cy="412355"/>
          </a:xfrm>
        </p:spPr>
        <p:txBody>
          <a:bodyPr/>
          <a:lstStyle/>
          <a:p>
            <a:pPr marL="14942" defTabSz="1219170">
              <a:buClr>
                <a:srgbClr val="000000"/>
              </a:buClr>
              <a:defRPr/>
            </a:pPr>
            <a:r>
              <a:rPr lang="en-US" kern="0" spc="-12" dirty="0">
                <a:solidFill>
                  <a:srgbClr val="FFFFFF"/>
                </a:solidFill>
                <a:latin typeface="Arial"/>
                <a:cs typeface="Arial"/>
                <a:sym typeface="Arial"/>
              </a:rPr>
              <a:t>1</a:t>
            </a:r>
            <a:r>
              <a:rPr lang="en-US" kern="0" spc="-24" dirty="0">
                <a:solidFill>
                  <a:srgbClr val="FFFFFF"/>
                </a:solidFill>
                <a:latin typeface="Arial"/>
                <a:cs typeface="Arial"/>
                <a:sym typeface="Arial"/>
              </a:rPr>
              <a:t>-</a:t>
            </a:r>
            <a:fld id="{81D60167-4931-47E6-BA6A-407CBD079E47}" type="slidenum">
              <a:rPr kern="0">
                <a:solidFill>
                  <a:srgbClr val="FFFFFF"/>
                </a:solidFill>
                <a:latin typeface="Calibri Light"/>
                <a:cs typeface="Calibri Light"/>
                <a:sym typeface="Arial"/>
              </a:rPr>
              <a:pPr marL="14942" defTabSz="1219170">
                <a:buClr>
                  <a:srgbClr val="000000"/>
                </a:buClr>
                <a:defRPr/>
              </a:pPr>
              <a:t>21</a:t>
            </a:fld>
            <a:endParaRPr kern="0" dirty="0">
              <a:solidFill>
                <a:srgbClr val="FFFFFF"/>
              </a:solidFill>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307820"/>
            <a:ext cx="13847704" cy="930443"/>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defTabSz="1219170">
              <a:buClr>
                <a:srgbClr val="000000">
                  <a:lumMod val="50000"/>
                  <a:lumOff val="50000"/>
                </a:srgbClr>
              </a:buClr>
              <a:defRPr/>
            </a:pPr>
            <a:r>
              <a:rPr lang="en-US" sz="4267" kern="0" dirty="0">
                <a:solidFill>
                  <a:srgbClr val="FFFFFF"/>
                </a:solidFill>
                <a:latin typeface="Palatino Linotype"/>
                <a:sym typeface="Arial"/>
              </a:rPr>
              <a:t>DataFrame</a:t>
            </a:r>
          </a:p>
        </p:txBody>
      </p:sp>
      <p:sp>
        <p:nvSpPr>
          <p:cNvPr id="4" name="object 2">
            <a:extLst>
              <a:ext uri="{FF2B5EF4-FFF2-40B4-BE49-F238E27FC236}">
                <a16:creationId xmlns:a16="http://schemas.microsoft.com/office/drawing/2014/main" id="{59C6EB5B-81CF-43FA-BC18-BF25A7F8CDD9}"/>
              </a:ext>
            </a:extLst>
          </p:cNvPr>
          <p:cNvSpPr txBox="1"/>
          <p:nvPr/>
        </p:nvSpPr>
        <p:spPr>
          <a:xfrm>
            <a:off x="1031452" y="1484043"/>
            <a:ext cx="10129096" cy="1657976"/>
          </a:xfrm>
          <a:prstGeom prst="rect">
            <a:avLst/>
          </a:prstGeom>
        </p:spPr>
        <p:txBody>
          <a:bodyPr vert="horz" wrap="square" lIns="0" tIns="16087" rIns="0" bIns="0" rtlCol="0">
            <a:spAutoFit/>
          </a:bodyPr>
          <a:lstStyle/>
          <a:p>
            <a:pPr marL="457189" indent="-457189" defTabSz="1219170">
              <a:buClr>
                <a:srgbClr val="000000"/>
              </a:buClr>
              <a:buFont typeface="Arial" panose="020B0604020202020204" pitchFamily="34" charset="0"/>
              <a:buChar char="•"/>
              <a:defRPr/>
            </a:pPr>
            <a:r>
              <a:rPr lang="en-US" sz="2667" kern="0" dirty="0">
                <a:solidFill>
                  <a:srgbClr val="000000"/>
                </a:solidFill>
                <a:latin typeface="Arial"/>
                <a:cs typeface="Arial"/>
                <a:sym typeface="Arial"/>
              </a:rPr>
              <a:t>In this case, it is just the row number, but we could easily use the time column for this, which would enable some additional pandas features, as we will see in Aggregating Pandas DataFrames:</a:t>
            </a:r>
            <a:endParaRPr lang="en-US" sz="2667" kern="0" dirty="0">
              <a:solidFill>
                <a:srgbClr val="ED7D31"/>
              </a:solidFill>
              <a:latin typeface="Arial"/>
              <a:cs typeface="Arial"/>
              <a:sym typeface="Arial"/>
            </a:endParaRPr>
          </a:p>
        </p:txBody>
      </p:sp>
      <p:pic>
        <p:nvPicPr>
          <p:cNvPr id="3" name="Picture 2">
            <a:extLst>
              <a:ext uri="{FF2B5EF4-FFF2-40B4-BE49-F238E27FC236}">
                <a16:creationId xmlns:a16="http://schemas.microsoft.com/office/drawing/2014/main" id="{0F408E55-6E48-4546-816F-7930A2AD5418}"/>
              </a:ext>
            </a:extLst>
          </p:cNvPr>
          <p:cNvPicPr>
            <a:picLocks noChangeAspect="1"/>
          </p:cNvPicPr>
          <p:nvPr/>
        </p:nvPicPr>
        <p:blipFill>
          <a:blip r:embed="rId3"/>
          <a:stretch>
            <a:fillRect/>
          </a:stretch>
        </p:blipFill>
        <p:spPr>
          <a:xfrm>
            <a:off x="1181100" y="3232657"/>
            <a:ext cx="9829800" cy="2794000"/>
          </a:xfrm>
          <a:prstGeom prst="rect">
            <a:avLst/>
          </a:prstGeom>
        </p:spPr>
      </p:pic>
    </p:spTree>
    <p:extLst>
      <p:ext uri="{BB962C8B-B14F-4D97-AF65-F5344CB8AC3E}">
        <p14:creationId xmlns:p14="http://schemas.microsoft.com/office/powerpoint/2010/main" val="30467599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5627079" y="6260123"/>
            <a:ext cx="741877" cy="412355"/>
          </a:xfrm>
        </p:spPr>
        <p:txBody>
          <a:bodyPr/>
          <a:lstStyle/>
          <a:p>
            <a:pPr marL="14942" defTabSz="1219170">
              <a:buClr>
                <a:srgbClr val="000000"/>
              </a:buClr>
              <a:defRPr/>
            </a:pPr>
            <a:r>
              <a:rPr lang="en-US" kern="0" spc="-12" dirty="0">
                <a:solidFill>
                  <a:srgbClr val="FFFFFF"/>
                </a:solidFill>
                <a:latin typeface="Arial"/>
                <a:cs typeface="Arial"/>
                <a:sym typeface="Arial"/>
              </a:rPr>
              <a:t>1</a:t>
            </a:r>
            <a:r>
              <a:rPr lang="en-US" kern="0" spc="-24" dirty="0">
                <a:solidFill>
                  <a:srgbClr val="FFFFFF"/>
                </a:solidFill>
                <a:latin typeface="Arial"/>
                <a:cs typeface="Arial"/>
                <a:sym typeface="Arial"/>
              </a:rPr>
              <a:t>-</a:t>
            </a:r>
            <a:fld id="{81D60167-4931-47E6-BA6A-407CBD079E47}" type="slidenum">
              <a:rPr kern="0">
                <a:solidFill>
                  <a:srgbClr val="FFFFFF"/>
                </a:solidFill>
                <a:latin typeface="Calibri Light"/>
                <a:cs typeface="Calibri Light"/>
                <a:sym typeface="Arial"/>
              </a:rPr>
              <a:pPr marL="14942" defTabSz="1219170">
                <a:buClr>
                  <a:srgbClr val="000000"/>
                </a:buClr>
                <a:defRPr/>
              </a:pPr>
              <a:t>22</a:t>
            </a:fld>
            <a:endParaRPr kern="0" dirty="0">
              <a:solidFill>
                <a:srgbClr val="FFFFFF"/>
              </a:solidFill>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307820"/>
            <a:ext cx="13847704" cy="930443"/>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defTabSz="1219170">
              <a:buClr>
                <a:srgbClr val="000000">
                  <a:lumMod val="50000"/>
                  <a:lumOff val="50000"/>
                </a:srgbClr>
              </a:buClr>
              <a:defRPr/>
            </a:pPr>
            <a:r>
              <a:rPr lang="en-US" sz="4267" kern="0" dirty="0">
                <a:solidFill>
                  <a:srgbClr val="FFFFFF"/>
                </a:solidFill>
                <a:latin typeface="Palatino Linotype"/>
                <a:sym typeface="Arial"/>
              </a:rPr>
              <a:t>DataFrame</a:t>
            </a:r>
          </a:p>
        </p:txBody>
      </p:sp>
      <p:sp>
        <p:nvSpPr>
          <p:cNvPr id="4" name="object 2">
            <a:extLst>
              <a:ext uri="{FF2B5EF4-FFF2-40B4-BE49-F238E27FC236}">
                <a16:creationId xmlns:a16="http://schemas.microsoft.com/office/drawing/2014/main" id="{59C6EB5B-81CF-43FA-BC18-BF25A7F8CDD9}"/>
              </a:ext>
            </a:extLst>
          </p:cNvPr>
          <p:cNvSpPr txBox="1"/>
          <p:nvPr/>
        </p:nvSpPr>
        <p:spPr>
          <a:xfrm>
            <a:off x="1031452" y="1484043"/>
            <a:ext cx="10129096" cy="4531006"/>
          </a:xfrm>
          <a:prstGeom prst="rect">
            <a:avLst/>
          </a:prstGeom>
        </p:spPr>
        <p:txBody>
          <a:bodyPr vert="horz" wrap="square" lIns="0" tIns="16087" rIns="0" bIns="0" rtlCol="0">
            <a:spAutoFit/>
          </a:bodyPr>
          <a:lstStyle/>
          <a:p>
            <a:pPr marL="457189" indent="-457189" defTabSz="1219170">
              <a:buClr>
                <a:srgbClr val="000000"/>
              </a:buClr>
              <a:buFont typeface="Arial" panose="020B0604020202020204" pitchFamily="34" charset="0"/>
              <a:buChar char="•"/>
              <a:defRPr/>
            </a:pPr>
            <a:r>
              <a:rPr lang="en-US" sz="2667" kern="0" dirty="0">
                <a:solidFill>
                  <a:srgbClr val="000000"/>
                </a:solidFill>
                <a:latin typeface="Arial"/>
                <a:cs typeface="Arial"/>
                <a:sym typeface="Arial"/>
              </a:rPr>
              <a:t>Our columns each have a single data type, but they don't all share the same data type:</a:t>
            </a:r>
          </a:p>
          <a:p>
            <a:pPr marL="457189" indent="-457189" defTabSz="1219170">
              <a:buClr>
                <a:srgbClr val="000000"/>
              </a:buClr>
              <a:buFont typeface="Arial" panose="020B0604020202020204" pitchFamily="34" charset="0"/>
              <a:buChar char="•"/>
              <a:defRPr/>
            </a:pPr>
            <a:endParaRPr lang="en-US" sz="2667" kern="0" dirty="0">
              <a:solidFill>
                <a:srgbClr val="000000"/>
              </a:solidFill>
              <a:latin typeface="Arial"/>
              <a:cs typeface="Arial"/>
              <a:sym typeface="Arial"/>
            </a:endParaRPr>
          </a:p>
          <a:p>
            <a:pPr defTabSz="1219170">
              <a:buClr>
                <a:srgbClr val="000000"/>
              </a:buClr>
              <a:defRPr/>
            </a:pPr>
            <a:r>
              <a:rPr lang="en-US" sz="2667" kern="0" dirty="0">
                <a:solidFill>
                  <a:srgbClr val="ED7D31"/>
                </a:solidFill>
                <a:latin typeface="Arial"/>
                <a:cs typeface="Arial"/>
                <a:sym typeface="Arial"/>
              </a:rPr>
              <a:t>&gt;&gt;&gt; </a:t>
            </a:r>
            <a:r>
              <a:rPr lang="en-US" sz="2667" kern="0" dirty="0" err="1">
                <a:solidFill>
                  <a:srgbClr val="ED7D31"/>
                </a:solidFill>
                <a:latin typeface="Arial"/>
                <a:cs typeface="Arial"/>
                <a:sym typeface="Arial"/>
              </a:rPr>
              <a:t>df.dtypes</a:t>
            </a:r>
            <a:endParaRPr lang="en-US" sz="2667" kern="0" dirty="0">
              <a:solidFill>
                <a:srgbClr val="ED7D31"/>
              </a:solidFill>
              <a:latin typeface="Arial"/>
              <a:cs typeface="Arial"/>
              <a:sym typeface="Arial"/>
            </a:endParaRPr>
          </a:p>
          <a:p>
            <a:pPr defTabSz="1219170">
              <a:buClr>
                <a:srgbClr val="000000"/>
              </a:buClr>
              <a:defRPr/>
            </a:pPr>
            <a:r>
              <a:rPr lang="en-US" sz="2667" kern="0" dirty="0">
                <a:solidFill>
                  <a:srgbClr val="ED7D31"/>
                </a:solidFill>
                <a:latin typeface="Arial"/>
                <a:cs typeface="Arial"/>
                <a:sym typeface="Arial"/>
              </a:rPr>
              <a:t>time        object</a:t>
            </a:r>
          </a:p>
          <a:p>
            <a:pPr defTabSz="1219170">
              <a:buClr>
                <a:srgbClr val="000000"/>
              </a:buClr>
              <a:defRPr/>
            </a:pPr>
            <a:r>
              <a:rPr lang="en-US" sz="2667" kern="0" dirty="0">
                <a:solidFill>
                  <a:srgbClr val="ED7D31"/>
                </a:solidFill>
                <a:latin typeface="Arial"/>
                <a:cs typeface="Arial"/>
                <a:sym typeface="Arial"/>
              </a:rPr>
              <a:t>place       object</a:t>
            </a:r>
          </a:p>
          <a:p>
            <a:pPr defTabSz="1219170">
              <a:buClr>
                <a:srgbClr val="000000"/>
              </a:buClr>
              <a:defRPr/>
            </a:pPr>
            <a:r>
              <a:rPr lang="en-US" sz="2667" kern="0" dirty="0" err="1">
                <a:solidFill>
                  <a:srgbClr val="ED7D31"/>
                </a:solidFill>
                <a:latin typeface="Arial"/>
                <a:cs typeface="Arial"/>
                <a:sym typeface="Arial"/>
              </a:rPr>
              <a:t>magType</a:t>
            </a:r>
            <a:r>
              <a:rPr lang="en-US" sz="2667" kern="0" dirty="0">
                <a:solidFill>
                  <a:srgbClr val="ED7D31"/>
                </a:solidFill>
                <a:latin typeface="Arial"/>
                <a:cs typeface="Arial"/>
                <a:sym typeface="Arial"/>
              </a:rPr>
              <a:t>     object</a:t>
            </a:r>
          </a:p>
          <a:p>
            <a:pPr defTabSz="1219170">
              <a:buClr>
                <a:srgbClr val="000000"/>
              </a:buClr>
              <a:defRPr/>
            </a:pPr>
            <a:r>
              <a:rPr lang="en-US" sz="2667" kern="0" dirty="0">
                <a:solidFill>
                  <a:srgbClr val="ED7D31"/>
                </a:solidFill>
                <a:latin typeface="Arial"/>
                <a:cs typeface="Arial"/>
                <a:sym typeface="Arial"/>
              </a:rPr>
              <a:t>mag        float64</a:t>
            </a:r>
          </a:p>
          <a:p>
            <a:pPr defTabSz="1219170">
              <a:buClr>
                <a:srgbClr val="000000"/>
              </a:buClr>
              <a:defRPr/>
            </a:pPr>
            <a:r>
              <a:rPr lang="en-US" sz="2667" kern="0" dirty="0">
                <a:solidFill>
                  <a:srgbClr val="ED7D31"/>
                </a:solidFill>
                <a:latin typeface="Arial"/>
                <a:cs typeface="Arial"/>
                <a:sym typeface="Arial"/>
              </a:rPr>
              <a:t>alert       object</a:t>
            </a:r>
          </a:p>
          <a:p>
            <a:pPr defTabSz="1219170">
              <a:buClr>
                <a:srgbClr val="000000"/>
              </a:buClr>
              <a:defRPr/>
            </a:pPr>
            <a:r>
              <a:rPr lang="en-US" sz="2667" kern="0" dirty="0">
                <a:solidFill>
                  <a:srgbClr val="ED7D31"/>
                </a:solidFill>
                <a:latin typeface="Arial"/>
                <a:cs typeface="Arial"/>
                <a:sym typeface="Arial"/>
              </a:rPr>
              <a:t>tsunami      int64</a:t>
            </a:r>
          </a:p>
          <a:p>
            <a:pPr defTabSz="1219170">
              <a:buClr>
                <a:srgbClr val="000000"/>
              </a:buClr>
              <a:defRPr/>
            </a:pPr>
            <a:r>
              <a:rPr lang="en-US" sz="2667" kern="0" dirty="0" err="1">
                <a:solidFill>
                  <a:srgbClr val="ED7D31"/>
                </a:solidFill>
                <a:latin typeface="Arial"/>
                <a:cs typeface="Arial"/>
                <a:sym typeface="Arial"/>
              </a:rPr>
              <a:t>dtype</a:t>
            </a:r>
            <a:r>
              <a:rPr lang="en-US" sz="2667" kern="0" dirty="0">
                <a:solidFill>
                  <a:srgbClr val="ED7D31"/>
                </a:solidFill>
                <a:latin typeface="Arial"/>
                <a:cs typeface="Arial"/>
                <a:sym typeface="Arial"/>
              </a:rPr>
              <a:t>: object</a:t>
            </a:r>
          </a:p>
        </p:txBody>
      </p:sp>
    </p:spTree>
    <p:extLst>
      <p:ext uri="{BB962C8B-B14F-4D97-AF65-F5344CB8AC3E}">
        <p14:creationId xmlns:p14="http://schemas.microsoft.com/office/powerpoint/2010/main" val="29613053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5627079" y="6260123"/>
            <a:ext cx="741877" cy="412355"/>
          </a:xfrm>
        </p:spPr>
        <p:txBody>
          <a:bodyPr/>
          <a:lstStyle/>
          <a:p>
            <a:pPr marL="14942" defTabSz="1219170">
              <a:buClr>
                <a:srgbClr val="000000"/>
              </a:buClr>
              <a:defRPr/>
            </a:pPr>
            <a:r>
              <a:rPr lang="en-US" kern="0" spc="-12" dirty="0">
                <a:solidFill>
                  <a:srgbClr val="FFFFFF"/>
                </a:solidFill>
                <a:latin typeface="Arial"/>
                <a:cs typeface="Arial"/>
                <a:sym typeface="Arial"/>
              </a:rPr>
              <a:t>1</a:t>
            </a:r>
            <a:r>
              <a:rPr lang="en-US" kern="0" spc="-24" dirty="0">
                <a:solidFill>
                  <a:srgbClr val="FFFFFF"/>
                </a:solidFill>
                <a:latin typeface="Arial"/>
                <a:cs typeface="Arial"/>
                <a:sym typeface="Arial"/>
              </a:rPr>
              <a:t>-</a:t>
            </a:r>
            <a:fld id="{81D60167-4931-47E6-BA6A-407CBD079E47}" type="slidenum">
              <a:rPr kern="0">
                <a:solidFill>
                  <a:srgbClr val="FFFFFF"/>
                </a:solidFill>
                <a:latin typeface="Calibri Light"/>
                <a:cs typeface="Calibri Light"/>
                <a:sym typeface="Arial"/>
              </a:rPr>
              <a:pPr marL="14942" defTabSz="1219170">
                <a:buClr>
                  <a:srgbClr val="000000"/>
                </a:buClr>
                <a:defRPr/>
              </a:pPr>
              <a:t>23</a:t>
            </a:fld>
            <a:endParaRPr kern="0" dirty="0">
              <a:solidFill>
                <a:srgbClr val="FFFFFF"/>
              </a:solidFill>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307820"/>
            <a:ext cx="13847704" cy="930443"/>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defTabSz="1219170">
              <a:buClr>
                <a:srgbClr val="000000">
                  <a:lumMod val="50000"/>
                  <a:lumOff val="50000"/>
                </a:srgbClr>
              </a:buClr>
              <a:defRPr/>
            </a:pPr>
            <a:r>
              <a:rPr lang="en-US" sz="4267" kern="0" dirty="0">
                <a:solidFill>
                  <a:srgbClr val="FFFFFF"/>
                </a:solidFill>
                <a:latin typeface="Palatino Linotype"/>
                <a:sym typeface="Arial"/>
              </a:rPr>
              <a:t>DataFrame</a:t>
            </a:r>
          </a:p>
        </p:txBody>
      </p:sp>
      <p:sp>
        <p:nvSpPr>
          <p:cNvPr id="4" name="object 2">
            <a:extLst>
              <a:ext uri="{FF2B5EF4-FFF2-40B4-BE49-F238E27FC236}">
                <a16:creationId xmlns:a16="http://schemas.microsoft.com/office/drawing/2014/main" id="{59C6EB5B-81CF-43FA-BC18-BF25A7F8CDD9}"/>
              </a:ext>
            </a:extLst>
          </p:cNvPr>
          <p:cNvSpPr txBox="1"/>
          <p:nvPr/>
        </p:nvSpPr>
        <p:spPr>
          <a:xfrm>
            <a:off x="1031452" y="1484043"/>
            <a:ext cx="10129096" cy="837110"/>
          </a:xfrm>
          <a:prstGeom prst="rect">
            <a:avLst/>
          </a:prstGeom>
        </p:spPr>
        <p:txBody>
          <a:bodyPr vert="horz" wrap="square" lIns="0" tIns="16087" rIns="0" bIns="0" rtlCol="0">
            <a:spAutoFit/>
          </a:bodyPr>
          <a:lstStyle/>
          <a:p>
            <a:pPr marL="457189" indent="-457189" defTabSz="1219170">
              <a:buClr>
                <a:srgbClr val="000000"/>
              </a:buClr>
              <a:buFont typeface="Arial" panose="020B0604020202020204" pitchFamily="34" charset="0"/>
              <a:buChar char="•"/>
              <a:defRPr/>
            </a:pPr>
            <a:r>
              <a:rPr lang="en-US" sz="2667" kern="0" dirty="0">
                <a:solidFill>
                  <a:srgbClr val="000000"/>
                </a:solidFill>
                <a:latin typeface="Arial"/>
                <a:cs typeface="Arial"/>
                <a:sym typeface="Arial"/>
              </a:rPr>
              <a:t>The values of the </a:t>
            </a:r>
            <a:r>
              <a:rPr lang="en-US" sz="2667" kern="0" dirty="0" err="1">
                <a:solidFill>
                  <a:srgbClr val="000000"/>
                </a:solidFill>
                <a:latin typeface="Arial"/>
                <a:cs typeface="Arial"/>
                <a:sym typeface="Arial"/>
              </a:rPr>
              <a:t>dataframe</a:t>
            </a:r>
            <a:r>
              <a:rPr lang="en-US" sz="2667" kern="0" dirty="0">
                <a:solidFill>
                  <a:srgbClr val="000000"/>
                </a:solidFill>
                <a:latin typeface="Arial"/>
                <a:cs typeface="Arial"/>
                <a:sym typeface="Arial"/>
              </a:rPr>
              <a:t> look very similar to the initial NumPy representation we had:</a:t>
            </a:r>
            <a:endParaRPr lang="en-US" sz="2667" kern="0" dirty="0">
              <a:solidFill>
                <a:srgbClr val="ED7D31"/>
              </a:solidFill>
              <a:latin typeface="Arial"/>
              <a:cs typeface="Arial"/>
              <a:sym typeface="Arial"/>
            </a:endParaRPr>
          </a:p>
        </p:txBody>
      </p:sp>
      <p:pic>
        <p:nvPicPr>
          <p:cNvPr id="7" name="Picture 6">
            <a:extLst>
              <a:ext uri="{FF2B5EF4-FFF2-40B4-BE49-F238E27FC236}">
                <a16:creationId xmlns:a16="http://schemas.microsoft.com/office/drawing/2014/main" id="{D32B36B1-8167-4487-9562-D49414416BCA}"/>
              </a:ext>
            </a:extLst>
          </p:cNvPr>
          <p:cNvPicPr>
            <a:picLocks noChangeAspect="1"/>
          </p:cNvPicPr>
          <p:nvPr/>
        </p:nvPicPr>
        <p:blipFill>
          <a:blip r:embed="rId3"/>
          <a:stretch>
            <a:fillRect/>
          </a:stretch>
        </p:blipFill>
        <p:spPr>
          <a:xfrm>
            <a:off x="2352163" y="2427764"/>
            <a:ext cx="7487675" cy="3725619"/>
          </a:xfrm>
          <a:prstGeom prst="rect">
            <a:avLst/>
          </a:prstGeom>
        </p:spPr>
      </p:pic>
    </p:spTree>
    <p:extLst>
      <p:ext uri="{BB962C8B-B14F-4D97-AF65-F5344CB8AC3E}">
        <p14:creationId xmlns:p14="http://schemas.microsoft.com/office/powerpoint/2010/main" val="35820263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5627079" y="6260123"/>
            <a:ext cx="741877" cy="412355"/>
          </a:xfrm>
        </p:spPr>
        <p:txBody>
          <a:bodyPr/>
          <a:lstStyle/>
          <a:p>
            <a:pPr marL="14942" defTabSz="1219170">
              <a:buClr>
                <a:srgbClr val="000000"/>
              </a:buClr>
              <a:defRPr/>
            </a:pPr>
            <a:r>
              <a:rPr lang="en-US" kern="0" spc="-12" dirty="0">
                <a:solidFill>
                  <a:srgbClr val="FFFFFF"/>
                </a:solidFill>
                <a:latin typeface="Arial"/>
                <a:cs typeface="Arial"/>
                <a:sym typeface="Arial"/>
              </a:rPr>
              <a:t>1</a:t>
            </a:r>
            <a:r>
              <a:rPr lang="en-US" kern="0" spc="-24" dirty="0">
                <a:solidFill>
                  <a:srgbClr val="FFFFFF"/>
                </a:solidFill>
                <a:latin typeface="Arial"/>
                <a:cs typeface="Arial"/>
                <a:sym typeface="Arial"/>
              </a:rPr>
              <a:t>-</a:t>
            </a:r>
            <a:fld id="{81D60167-4931-47E6-BA6A-407CBD079E47}" type="slidenum">
              <a:rPr kern="0">
                <a:solidFill>
                  <a:srgbClr val="FFFFFF"/>
                </a:solidFill>
                <a:latin typeface="Calibri Light"/>
                <a:cs typeface="Calibri Light"/>
                <a:sym typeface="Arial"/>
              </a:rPr>
              <a:pPr marL="14942" defTabSz="1219170">
                <a:buClr>
                  <a:srgbClr val="000000"/>
                </a:buClr>
                <a:defRPr/>
              </a:pPr>
              <a:t>24</a:t>
            </a:fld>
            <a:endParaRPr kern="0" dirty="0">
              <a:solidFill>
                <a:srgbClr val="FFFFFF"/>
              </a:solidFill>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307820"/>
            <a:ext cx="13847704" cy="930443"/>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defTabSz="1219170">
              <a:buClr>
                <a:srgbClr val="000000">
                  <a:lumMod val="50000"/>
                  <a:lumOff val="50000"/>
                </a:srgbClr>
              </a:buClr>
              <a:defRPr/>
            </a:pPr>
            <a:r>
              <a:rPr lang="en-US" sz="4267" kern="0" dirty="0">
                <a:solidFill>
                  <a:srgbClr val="FFFFFF"/>
                </a:solidFill>
                <a:latin typeface="Palatino Linotype"/>
                <a:sym typeface="Arial"/>
              </a:rPr>
              <a:t>DataFrame</a:t>
            </a:r>
          </a:p>
        </p:txBody>
      </p:sp>
      <p:sp>
        <p:nvSpPr>
          <p:cNvPr id="4" name="object 2">
            <a:extLst>
              <a:ext uri="{FF2B5EF4-FFF2-40B4-BE49-F238E27FC236}">
                <a16:creationId xmlns:a16="http://schemas.microsoft.com/office/drawing/2014/main" id="{59C6EB5B-81CF-43FA-BC18-BF25A7F8CDD9}"/>
              </a:ext>
            </a:extLst>
          </p:cNvPr>
          <p:cNvSpPr txBox="1"/>
          <p:nvPr/>
        </p:nvSpPr>
        <p:spPr>
          <a:xfrm>
            <a:off x="1031452" y="1476709"/>
            <a:ext cx="10129096" cy="2889275"/>
          </a:xfrm>
          <a:prstGeom prst="rect">
            <a:avLst/>
          </a:prstGeom>
        </p:spPr>
        <p:txBody>
          <a:bodyPr vert="horz" wrap="square" lIns="0" tIns="16087" rIns="0" bIns="0" rtlCol="0">
            <a:spAutoFit/>
          </a:bodyPr>
          <a:lstStyle/>
          <a:p>
            <a:pPr marL="457189" indent="-457189" defTabSz="1219170">
              <a:buClr>
                <a:srgbClr val="000000"/>
              </a:buClr>
              <a:buFont typeface="Arial" panose="020B0604020202020204" pitchFamily="34" charset="0"/>
              <a:buChar char="•"/>
              <a:defRPr/>
            </a:pPr>
            <a:r>
              <a:rPr lang="en-US" sz="2667" kern="0" dirty="0">
                <a:solidFill>
                  <a:srgbClr val="000000"/>
                </a:solidFill>
                <a:latin typeface="Arial"/>
                <a:cs typeface="Arial"/>
                <a:sym typeface="Arial"/>
              </a:rPr>
              <a:t>We can access the column names via the columns attribute. </a:t>
            </a:r>
          </a:p>
          <a:p>
            <a:pPr marL="457189" indent="-457189" defTabSz="1219170">
              <a:buClr>
                <a:srgbClr val="000000"/>
              </a:buClr>
              <a:buFont typeface="Arial" panose="020B0604020202020204" pitchFamily="34" charset="0"/>
              <a:buChar char="•"/>
              <a:defRPr/>
            </a:pPr>
            <a:endParaRPr lang="en-US" sz="2667" kern="0" dirty="0">
              <a:solidFill>
                <a:srgbClr val="000000"/>
              </a:solidFill>
              <a:latin typeface="Arial"/>
              <a:cs typeface="Arial"/>
              <a:sym typeface="Arial"/>
            </a:endParaRPr>
          </a:p>
          <a:p>
            <a:pPr marL="457189" indent="-457189" defTabSz="1219170">
              <a:buClr>
                <a:srgbClr val="000000"/>
              </a:buClr>
              <a:buFont typeface="Arial" panose="020B0604020202020204" pitchFamily="34" charset="0"/>
              <a:buChar char="•"/>
              <a:defRPr/>
            </a:pPr>
            <a:r>
              <a:rPr lang="en-US" sz="2667" kern="0" dirty="0">
                <a:solidFill>
                  <a:srgbClr val="000000"/>
                </a:solidFill>
                <a:latin typeface="Arial"/>
                <a:cs typeface="Arial"/>
                <a:sym typeface="Arial"/>
              </a:rPr>
              <a:t>Note that they are actually stored in an Index object as well:</a:t>
            </a:r>
          </a:p>
          <a:p>
            <a:pPr marL="457189" indent="-457189" defTabSz="1219170">
              <a:buClr>
                <a:srgbClr val="000000"/>
              </a:buClr>
              <a:buFont typeface="Arial" panose="020B0604020202020204" pitchFamily="34" charset="0"/>
              <a:buChar char="•"/>
              <a:defRPr/>
            </a:pPr>
            <a:endParaRPr lang="en-US" sz="2667" kern="0" dirty="0">
              <a:solidFill>
                <a:srgbClr val="000000"/>
              </a:solidFill>
              <a:latin typeface="Arial"/>
              <a:cs typeface="Arial"/>
              <a:sym typeface="Arial"/>
            </a:endParaRPr>
          </a:p>
          <a:p>
            <a:pPr defTabSz="1219170">
              <a:buClr>
                <a:srgbClr val="000000"/>
              </a:buClr>
              <a:defRPr/>
            </a:pPr>
            <a:r>
              <a:rPr lang="en-US" sz="2667" kern="0" dirty="0">
                <a:solidFill>
                  <a:srgbClr val="ED7D31"/>
                </a:solidFill>
                <a:latin typeface="Arial"/>
                <a:cs typeface="Arial"/>
                <a:sym typeface="Arial"/>
              </a:rPr>
              <a:t>&gt;&gt;&gt; </a:t>
            </a:r>
            <a:r>
              <a:rPr lang="en-US" sz="2667" kern="0" dirty="0" err="1">
                <a:solidFill>
                  <a:srgbClr val="ED7D31"/>
                </a:solidFill>
                <a:latin typeface="Arial"/>
                <a:cs typeface="Arial"/>
                <a:sym typeface="Arial"/>
              </a:rPr>
              <a:t>df.columns</a:t>
            </a:r>
            <a:endParaRPr lang="en-US" sz="2667" kern="0" dirty="0">
              <a:solidFill>
                <a:srgbClr val="ED7D31"/>
              </a:solidFill>
              <a:latin typeface="Arial"/>
              <a:cs typeface="Arial"/>
              <a:sym typeface="Arial"/>
            </a:endParaRPr>
          </a:p>
          <a:p>
            <a:pPr defTabSz="1219170">
              <a:buClr>
                <a:srgbClr val="000000"/>
              </a:buClr>
              <a:defRPr/>
            </a:pPr>
            <a:r>
              <a:rPr lang="en-US" sz="2667" kern="0" dirty="0">
                <a:solidFill>
                  <a:srgbClr val="ED7D31"/>
                </a:solidFill>
                <a:latin typeface="Arial"/>
                <a:cs typeface="Arial"/>
                <a:sym typeface="Arial"/>
              </a:rPr>
              <a:t>Index(['time', 'place', '</a:t>
            </a:r>
            <a:r>
              <a:rPr lang="en-US" sz="2667" kern="0" dirty="0" err="1">
                <a:solidFill>
                  <a:srgbClr val="ED7D31"/>
                </a:solidFill>
                <a:latin typeface="Arial"/>
                <a:cs typeface="Arial"/>
                <a:sym typeface="Arial"/>
              </a:rPr>
              <a:t>magType</a:t>
            </a:r>
            <a:r>
              <a:rPr lang="en-US" sz="2667" kern="0" dirty="0">
                <a:solidFill>
                  <a:srgbClr val="ED7D31"/>
                </a:solidFill>
                <a:latin typeface="Arial"/>
                <a:cs typeface="Arial"/>
                <a:sym typeface="Arial"/>
              </a:rPr>
              <a:t>', 'mag', 'alert', 'tsunami'], </a:t>
            </a:r>
          </a:p>
          <a:p>
            <a:pPr defTabSz="1219170">
              <a:buClr>
                <a:srgbClr val="000000"/>
              </a:buClr>
              <a:defRPr/>
            </a:pPr>
            <a:r>
              <a:rPr lang="en-US" sz="2667" kern="0" dirty="0">
                <a:solidFill>
                  <a:srgbClr val="ED7D31"/>
                </a:solidFill>
                <a:latin typeface="Arial"/>
                <a:cs typeface="Arial"/>
                <a:sym typeface="Arial"/>
              </a:rPr>
              <a:t>      </a:t>
            </a:r>
            <a:r>
              <a:rPr lang="en-US" sz="2667" kern="0" dirty="0" err="1">
                <a:solidFill>
                  <a:srgbClr val="ED7D31"/>
                </a:solidFill>
                <a:latin typeface="Arial"/>
                <a:cs typeface="Arial"/>
                <a:sym typeface="Arial"/>
              </a:rPr>
              <a:t>dtype</a:t>
            </a:r>
            <a:r>
              <a:rPr lang="en-US" sz="2667" kern="0" dirty="0">
                <a:solidFill>
                  <a:srgbClr val="ED7D31"/>
                </a:solidFill>
                <a:latin typeface="Arial"/>
                <a:cs typeface="Arial"/>
                <a:sym typeface="Arial"/>
              </a:rPr>
              <a:t>='object')</a:t>
            </a:r>
          </a:p>
        </p:txBody>
      </p:sp>
      <p:pic>
        <p:nvPicPr>
          <p:cNvPr id="2" name="Picture 1">
            <a:extLst>
              <a:ext uri="{FF2B5EF4-FFF2-40B4-BE49-F238E27FC236}">
                <a16:creationId xmlns:a16="http://schemas.microsoft.com/office/drawing/2014/main" id="{1BA423B5-E9BB-47EC-9748-695C0CEAD399}"/>
              </a:ext>
            </a:extLst>
          </p:cNvPr>
          <p:cNvPicPr>
            <a:picLocks noChangeAspect="1"/>
          </p:cNvPicPr>
          <p:nvPr/>
        </p:nvPicPr>
        <p:blipFill rotWithShape="1">
          <a:blip r:embed="rId3"/>
          <a:srcRect l="3846" t="4240" r="2410" b="11886"/>
          <a:stretch/>
        </p:blipFill>
        <p:spPr>
          <a:xfrm>
            <a:off x="4184848" y="4252544"/>
            <a:ext cx="3626339" cy="2007579"/>
          </a:xfrm>
          <a:prstGeom prst="rect">
            <a:avLst/>
          </a:prstGeom>
        </p:spPr>
      </p:pic>
    </p:spTree>
    <p:extLst>
      <p:ext uri="{BB962C8B-B14F-4D97-AF65-F5344CB8AC3E}">
        <p14:creationId xmlns:p14="http://schemas.microsoft.com/office/powerpoint/2010/main" val="22602188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5627079" y="6260123"/>
            <a:ext cx="741877" cy="412355"/>
          </a:xfrm>
        </p:spPr>
        <p:txBody>
          <a:bodyPr/>
          <a:lstStyle/>
          <a:p>
            <a:pPr marL="14942" defTabSz="1219170">
              <a:buClr>
                <a:srgbClr val="000000"/>
              </a:buClr>
              <a:defRPr/>
            </a:pPr>
            <a:r>
              <a:rPr lang="en-US" kern="0" spc="-12" dirty="0">
                <a:solidFill>
                  <a:srgbClr val="FFFFFF"/>
                </a:solidFill>
                <a:latin typeface="Arial"/>
                <a:cs typeface="Arial"/>
                <a:sym typeface="Arial"/>
              </a:rPr>
              <a:t>1</a:t>
            </a:r>
            <a:r>
              <a:rPr lang="en-US" kern="0" spc="-24" dirty="0">
                <a:solidFill>
                  <a:srgbClr val="FFFFFF"/>
                </a:solidFill>
                <a:latin typeface="Arial"/>
                <a:cs typeface="Arial"/>
                <a:sym typeface="Arial"/>
              </a:rPr>
              <a:t>-</a:t>
            </a:r>
            <a:fld id="{81D60167-4931-47E6-BA6A-407CBD079E47}" type="slidenum">
              <a:rPr kern="0">
                <a:solidFill>
                  <a:srgbClr val="FFFFFF"/>
                </a:solidFill>
                <a:latin typeface="Calibri Light"/>
                <a:cs typeface="Calibri Light"/>
                <a:sym typeface="Arial"/>
              </a:rPr>
              <a:pPr marL="14942" defTabSz="1219170">
                <a:buClr>
                  <a:srgbClr val="000000"/>
                </a:buClr>
                <a:defRPr/>
              </a:pPr>
              <a:t>25</a:t>
            </a:fld>
            <a:endParaRPr kern="0" dirty="0">
              <a:solidFill>
                <a:srgbClr val="FFFFFF"/>
              </a:solidFill>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307820"/>
            <a:ext cx="13847704" cy="930443"/>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defTabSz="1219170">
              <a:buClr>
                <a:srgbClr val="000000">
                  <a:lumMod val="50000"/>
                  <a:lumOff val="50000"/>
                </a:srgbClr>
              </a:buClr>
              <a:defRPr/>
            </a:pPr>
            <a:r>
              <a:rPr lang="en-US" sz="4267" kern="0" dirty="0">
                <a:solidFill>
                  <a:srgbClr val="FFFFFF"/>
                </a:solidFill>
                <a:latin typeface="Palatino Linotype"/>
                <a:sym typeface="Arial"/>
              </a:rPr>
              <a:t>DataFrame</a:t>
            </a:r>
          </a:p>
        </p:txBody>
      </p:sp>
      <p:sp>
        <p:nvSpPr>
          <p:cNvPr id="4" name="object 2">
            <a:extLst>
              <a:ext uri="{FF2B5EF4-FFF2-40B4-BE49-F238E27FC236}">
                <a16:creationId xmlns:a16="http://schemas.microsoft.com/office/drawing/2014/main" id="{59C6EB5B-81CF-43FA-BC18-BF25A7F8CDD9}"/>
              </a:ext>
            </a:extLst>
          </p:cNvPr>
          <p:cNvSpPr txBox="1"/>
          <p:nvPr/>
        </p:nvSpPr>
        <p:spPr>
          <a:xfrm>
            <a:off x="1031452" y="1556997"/>
            <a:ext cx="10129096" cy="426677"/>
          </a:xfrm>
          <a:prstGeom prst="rect">
            <a:avLst/>
          </a:prstGeom>
        </p:spPr>
        <p:txBody>
          <a:bodyPr vert="horz" wrap="square" lIns="0" tIns="16087" rIns="0" bIns="0" rtlCol="0">
            <a:spAutoFit/>
          </a:bodyPr>
          <a:lstStyle/>
          <a:p>
            <a:pPr marL="457189" indent="-457189" defTabSz="1219170">
              <a:buClr>
                <a:srgbClr val="000000"/>
              </a:buClr>
              <a:buFont typeface="Arial" panose="020B0604020202020204" pitchFamily="34" charset="0"/>
              <a:buChar char="•"/>
              <a:defRPr/>
            </a:pPr>
            <a:r>
              <a:rPr lang="en-US" sz="2667" kern="0" dirty="0">
                <a:solidFill>
                  <a:srgbClr val="000000"/>
                </a:solidFill>
                <a:latin typeface="Arial"/>
                <a:cs typeface="Arial"/>
                <a:sym typeface="Arial"/>
              </a:rPr>
              <a:t>The following are some commonly used </a:t>
            </a:r>
            <a:r>
              <a:rPr lang="en-US" sz="2667" kern="0" dirty="0" err="1">
                <a:solidFill>
                  <a:srgbClr val="000000"/>
                </a:solidFill>
                <a:latin typeface="Arial"/>
                <a:cs typeface="Arial"/>
                <a:sym typeface="Arial"/>
              </a:rPr>
              <a:t>dataframe</a:t>
            </a:r>
            <a:r>
              <a:rPr lang="en-US" sz="2667" kern="0" dirty="0">
                <a:solidFill>
                  <a:srgbClr val="000000"/>
                </a:solidFill>
                <a:latin typeface="Arial"/>
                <a:cs typeface="Arial"/>
                <a:sym typeface="Arial"/>
              </a:rPr>
              <a:t> attributes:</a:t>
            </a:r>
            <a:endParaRPr lang="en-US" sz="2667" kern="0" dirty="0">
              <a:solidFill>
                <a:srgbClr val="ED7D31"/>
              </a:solidFill>
              <a:latin typeface="Arial"/>
              <a:cs typeface="Arial"/>
              <a:sym typeface="Arial"/>
            </a:endParaRPr>
          </a:p>
        </p:txBody>
      </p:sp>
      <p:pic>
        <p:nvPicPr>
          <p:cNvPr id="3" name="Picture 2">
            <a:extLst>
              <a:ext uri="{FF2B5EF4-FFF2-40B4-BE49-F238E27FC236}">
                <a16:creationId xmlns:a16="http://schemas.microsoft.com/office/drawing/2014/main" id="{125D3244-D284-4FA0-98E7-44F1ADFC4BA6}"/>
              </a:ext>
            </a:extLst>
          </p:cNvPr>
          <p:cNvPicPr>
            <a:picLocks noChangeAspect="1"/>
          </p:cNvPicPr>
          <p:nvPr/>
        </p:nvPicPr>
        <p:blipFill>
          <a:blip r:embed="rId3"/>
          <a:stretch>
            <a:fillRect/>
          </a:stretch>
        </p:blipFill>
        <p:spPr>
          <a:xfrm>
            <a:off x="2361688" y="2304781"/>
            <a:ext cx="7468624" cy="3917319"/>
          </a:xfrm>
          <a:prstGeom prst="rect">
            <a:avLst/>
          </a:prstGeom>
        </p:spPr>
      </p:pic>
    </p:spTree>
    <p:extLst>
      <p:ext uri="{BB962C8B-B14F-4D97-AF65-F5344CB8AC3E}">
        <p14:creationId xmlns:p14="http://schemas.microsoft.com/office/powerpoint/2010/main" val="17808748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5627079" y="6260123"/>
            <a:ext cx="741877" cy="412355"/>
          </a:xfrm>
        </p:spPr>
        <p:txBody>
          <a:bodyPr/>
          <a:lstStyle/>
          <a:p>
            <a:pPr marL="14942" defTabSz="1219170">
              <a:buClr>
                <a:srgbClr val="000000"/>
              </a:buClr>
              <a:defRPr/>
            </a:pPr>
            <a:r>
              <a:rPr lang="en-US" kern="0" spc="-12" dirty="0">
                <a:solidFill>
                  <a:srgbClr val="FFFFFF"/>
                </a:solidFill>
                <a:latin typeface="Arial"/>
                <a:cs typeface="Arial"/>
                <a:sym typeface="Arial"/>
              </a:rPr>
              <a:t>1</a:t>
            </a:r>
            <a:r>
              <a:rPr lang="en-US" kern="0" spc="-24" dirty="0">
                <a:solidFill>
                  <a:srgbClr val="FFFFFF"/>
                </a:solidFill>
                <a:latin typeface="Arial"/>
                <a:cs typeface="Arial"/>
                <a:sym typeface="Arial"/>
              </a:rPr>
              <a:t>-</a:t>
            </a:r>
            <a:fld id="{81D60167-4931-47E6-BA6A-407CBD079E47}" type="slidenum">
              <a:rPr kern="0">
                <a:solidFill>
                  <a:srgbClr val="FFFFFF"/>
                </a:solidFill>
                <a:latin typeface="Calibri Light"/>
                <a:cs typeface="Calibri Light"/>
                <a:sym typeface="Arial"/>
              </a:rPr>
              <a:pPr marL="14942" defTabSz="1219170">
                <a:buClr>
                  <a:srgbClr val="000000"/>
                </a:buClr>
                <a:defRPr/>
              </a:pPr>
              <a:t>26</a:t>
            </a:fld>
            <a:endParaRPr kern="0" dirty="0">
              <a:solidFill>
                <a:srgbClr val="FFFFFF"/>
              </a:solidFill>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307820"/>
            <a:ext cx="13847704" cy="930443"/>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defTabSz="1219170">
              <a:buClr>
                <a:srgbClr val="000000">
                  <a:lumMod val="50000"/>
                  <a:lumOff val="50000"/>
                </a:srgbClr>
              </a:buClr>
              <a:defRPr/>
            </a:pPr>
            <a:r>
              <a:rPr lang="en-US" sz="4267" kern="0" dirty="0">
                <a:solidFill>
                  <a:srgbClr val="FFFFFF"/>
                </a:solidFill>
                <a:latin typeface="Palatino Linotype"/>
                <a:sym typeface="Arial"/>
              </a:rPr>
              <a:t>DataFrame</a:t>
            </a:r>
          </a:p>
        </p:txBody>
      </p:sp>
      <p:sp>
        <p:nvSpPr>
          <p:cNvPr id="4" name="object 2">
            <a:extLst>
              <a:ext uri="{FF2B5EF4-FFF2-40B4-BE49-F238E27FC236}">
                <a16:creationId xmlns:a16="http://schemas.microsoft.com/office/drawing/2014/main" id="{59C6EB5B-81CF-43FA-BC18-BF25A7F8CDD9}"/>
              </a:ext>
            </a:extLst>
          </p:cNvPr>
          <p:cNvSpPr txBox="1"/>
          <p:nvPr/>
        </p:nvSpPr>
        <p:spPr>
          <a:xfrm>
            <a:off x="1031452" y="2509964"/>
            <a:ext cx="10129096" cy="2478841"/>
          </a:xfrm>
          <a:prstGeom prst="rect">
            <a:avLst/>
          </a:prstGeom>
        </p:spPr>
        <p:txBody>
          <a:bodyPr vert="horz" wrap="square" lIns="0" tIns="16087" rIns="0" bIns="0" rtlCol="0">
            <a:spAutoFit/>
          </a:bodyPr>
          <a:lstStyle/>
          <a:p>
            <a:pPr marL="457189" indent="-457189" defTabSz="1219170">
              <a:buClr>
                <a:srgbClr val="000000"/>
              </a:buClr>
              <a:buFont typeface="Arial" panose="020B0604020202020204" pitchFamily="34" charset="0"/>
              <a:buChar char="•"/>
              <a:defRPr/>
            </a:pPr>
            <a:r>
              <a:rPr lang="en-US" sz="2667" kern="0" dirty="0">
                <a:solidFill>
                  <a:srgbClr val="000000"/>
                </a:solidFill>
                <a:latin typeface="Arial"/>
                <a:cs typeface="Arial"/>
                <a:sym typeface="Arial"/>
              </a:rPr>
              <a:t>Note that we can also perform arithmetic on </a:t>
            </a:r>
            <a:r>
              <a:rPr lang="en-US" sz="2667" kern="0" dirty="0" err="1">
                <a:solidFill>
                  <a:srgbClr val="000000"/>
                </a:solidFill>
                <a:latin typeface="Arial"/>
                <a:cs typeface="Arial"/>
                <a:sym typeface="Arial"/>
              </a:rPr>
              <a:t>dataframes</a:t>
            </a:r>
            <a:r>
              <a:rPr lang="en-US" sz="2667" kern="0" dirty="0">
                <a:solidFill>
                  <a:srgbClr val="000000"/>
                </a:solidFill>
                <a:latin typeface="Arial"/>
                <a:cs typeface="Arial"/>
                <a:sym typeface="Arial"/>
              </a:rPr>
              <a:t>. </a:t>
            </a:r>
          </a:p>
          <a:p>
            <a:pPr marL="457189" indent="-457189" defTabSz="1219170">
              <a:buClr>
                <a:srgbClr val="000000"/>
              </a:buClr>
              <a:buFont typeface="Arial" panose="020B0604020202020204" pitchFamily="34" charset="0"/>
              <a:buChar char="•"/>
              <a:defRPr/>
            </a:pPr>
            <a:endParaRPr lang="en-US" sz="2667" kern="0" dirty="0">
              <a:solidFill>
                <a:srgbClr val="000000"/>
              </a:solidFill>
              <a:latin typeface="Arial"/>
              <a:cs typeface="Arial"/>
              <a:sym typeface="Arial"/>
            </a:endParaRPr>
          </a:p>
          <a:p>
            <a:pPr marL="457189" indent="-457189" defTabSz="1219170">
              <a:buClr>
                <a:srgbClr val="000000"/>
              </a:buClr>
              <a:buFont typeface="Arial" panose="020B0604020202020204" pitchFamily="34" charset="0"/>
              <a:buChar char="•"/>
              <a:defRPr/>
            </a:pPr>
            <a:r>
              <a:rPr lang="en-US" sz="2667" kern="0" dirty="0">
                <a:solidFill>
                  <a:srgbClr val="000000"/>
                </a:solidFill>
                <a:latin typeface="Arial"/>
                <a:cs typeface="Arial"/>
                <a:sym typeface="Arial"/>
              </a:rPr>
              <a:t>For example, we can add df to itself, which will sum the numeric columns and concatenate the string columns:</a:t>
            </a:r>
          </a:p>
          <a:p>
            <a:pPr marL="457189" indent="-457189" defTabSz="1219170">
              <a:buClr>
                <a:srgbClr val="000000"/>
              </a:buClr>
              <a:buFont typeface="Arial" panose="020B0604020202020204" pitchFamily="34" charset="0"/>
              <a:buChar char="•"/>
              <a:defRPr/>
            </a:pPr>
            <a:endParaRPr lang="en-US" sz="2667" kern="0" dirty="0">
              <a:solidFill>
                <a:srgbClr val="000000"/>
              </a:solidFill>
              <a:latin typeface="Arial"/>
              <a:cs typeface="Arial"/>
              <a:sym typeface="Arial"/>
            </a:endParaRPr>
          </a:p>
          <a:p>
            <a:pPr defTabSz="1219170">
              <a:buClr>
                <a:srgbClr val="000000"/>
              </a:buClr>
              <a:defRPr/>
            </a:pPr>
            <a:r>
              <a:rPr lang="en-US" sz="2667" kern="0" dirty="0">
                <a:solidFill>
                  <a:srgbClr val="ED7D31"/>
                </a:solidFill>
                <a:latin typeface="Arial"/>
                <a:cs typeface="Arial"/>
                <a:sym typeface="Arial"/>
              </a:rPr>
              <a:t>&gt;&gt;&gt; df + df</a:t>
            </a:r>
          </a:p>
        </p:txBody>
      </p:sp>
    </p:spTree>
    <p:extLst>
      <p:ext uri="{BB962C8B-B14F-4D97-AF65-F5344CB8AC3E}">
        <p14:creationId xmlns:p14="http://schemas.microsoft.com/office/powerpoint/2010/main" val="5118778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5627079" y="6260123"/>
            <a:ext cx="741877" cy="412355"/>
          </a:xfrm>
        </p:spPr>
        <p:txBody>
          <a:bodyPr/>
          <a:lstStyle/>
          <a:p>
            <a:pPr marL="14942" defTabSz="1219170">
              <a:buClr>
                <a:srgbClr val="000000"/>
              </a:buClr>
              <a:defRPr/>
            </a:pPr>
            <a:r>
              <a:rPr lang="en-US" kern="0" spc="-12" dirty="0">
                <a:solidFill>
                  <a:srgbClr val="FFFFFF"/>
                </a:solidFill>
                <a:latin typeface="Arial"/>
                <a:cs typeface="Arial"/>
                <a:sym typeface="Arial"/>
              </a:rPr>
              <a:t>1</a:t>
            </a:r>
            <a:r>
              <a:rPr lang="en-US" kern="0" spc="-24" dirty="0">
                <a:solidFill>
                  <a:srgbClr val="FFFFFF"/>
                </a:solidFill>
                <a:latin typeface="Arial"/>
                <a:cs typeface="Arial"/>
                <a:sym typeface="Arial"/>
              </a:rPr>
              <a:t>-</a:t>
            </a:r>
            <a:fld id="{81D60167-4931-47E6-BA6A-407CBD079E47}" type="slidenum">
              <a:rPr kern="0">
                <a:solidFill>
                  <a:srgbClr val="FFFFFF"/>
                </a:solidFill>
                <a:latin typeface="Calibri Light"/>
                <a:cs typeface="Calibri Light"/>
                <a:sym typeface="Arial"/>
              </a:rPr>
              <a:pPr marL="14942" defTabSz="1219170">
                <a:buClr>
                  <a:srgbClr val="000000"/>
                </a:buClr>
                <a:defRPr/>
              </a:pPr>
              <a:t>27</a:t>
            </a:fld>
            <a:endParaRPr kern="0" dirty="0">
              <a:solidFill>
                <a:srgbClr val="FFFFFF"/>
              </a:solidFill>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307820"/>
            <a:ext cx="13847704" cy="930443"/>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defTabSz="1219170">
              <a:buClr>
                <a:srgbClr val="000000">
                  <a:lumMod val="50000"/>
                  <a:lumOff val="50000"/>
                </a:srgbClr>
              </a:buClr>
              <a:defRPr/>
            </a:pPr>
            <a:r>
              <a:rPr lang="en-US" sz="4267" kern="0" dirty="0">
                <a:solidFill>
                  <a:srgbClr val="FFFFFF"/>
                </a:solidFill>
                <a:latin typeface="Palatino Linotype"/>
                <a:sym typeface="Arial"/>
              </a:rPr>
              <a:t>DataFrame</a:t>
            </a:r>
          </a:p>
        </p:txBody>
      </p:sp>
      <p:sp>
        <p:nvSpPr>
          <p:cNvPr id="4" name="object 2">
            <a:extLst>
              <a:ext uri="{FF2B5EF4-FFF2-40B4-BE49-F238E27FC236}">
                <a16:creationId xmlns:a16="http://schemas.microsoft.com/office/drawing/2014/main" id="{59C6EB5B-81CF-43FA-BC18-BF25A7F8CDD9}"/>
              </a:ext>
            </a:extLst>
          </p:cNvPr>
          <p:cNvSpPr txBox="1"/>
          <p:nvPr/>
        </p:nvSpPr>
        <p:spPr>
          <a:xfrm>
            <a:off x="1031452" y="1360018"/>
            <a:ext cx="10129096" cy="2889275"/>
          </a:xfrm>
          <a:prstGeom prst="rect">
            <a:avLst/>
          </a:prstGeom>
        </p:spPr>
        <p:txBody>
          <a:bodyPr vert="horz" wrap="square" lIns="0" tIns="16087" rIns="0" bIns="0" rtlCol="0">
            <a:spAutoFit/>
          </a:bodyPr>
          <a:lstStyle/>
          <a:p>
            <a:pPr marL="457189" indent="-457189" defTabSz="1219170">
              <a:buClr>
                <a:srgbClr val="000000"/>
              </a:buClr>
              <a:buFont typeface="Arial" panose="020B0604020202020204" pitchFamily="34" charset="0"/>
              <a:buChar char="•"/>
              <a:defRPr/>
            </a:pPr>
            <a:r>
              <a:rPr lang="en-US" sz="2667" kern="0" dirty="0">
                <a:solidFill>
                  <a:srgbClr val="000000"/>
                </a:solidFill>
                <a:latin typeface="Arial"/>
                <a:cs typeface="Arial"/>
                <a:sym typeface="Arial"/>
              </a:rPr>
              <a:t>Pandas will only perform the operation when both the index and column match. </a:t>
            </a:r>
          </a:p>
          <a:p>
            <a:pPr defTabSz="1219170">
              <a:buClr>
                <a:srgbClr val="000000"/>
              </a:buClr>
              <a:defRPr/>
            </a:pPr>
            <a:endParaRPr lang="en-US" sz="2667" kern="0" dirty="0">
              <a:solidFill>
                <a:srgbClr val="000000"/>
              </a:solidFill>
              <a:latin typeface="Arial"/>
              <a:cs typeface="Arial"/>
              <a:sym typeface="Arial"/>
            </a:endParaRPr>
          </a:p>
          <a:p>
            <a:pPr marL="457189" indent="-457189" defTabSz="1219170">
              <a:buClr>
                <a:srgbClr val="000000"/>
              </a:buClr>
              <a:buFont typeface="Arial" panose="020B0604020202020204" pitchFamily="34" charset="0"/>
              <a:buChar char="•"/>
              <a:defRPr/>
            </a:pPr>
            <a:r>
              <a:rPr lang="en-US" sz="2667" kern="0" dirty="0">
                <a:solidFill>
                  <a:srgbClr val="000000"/>
                </a:solidFill>
                <a:latin typeface="Arial"/>
                <a:cs typeface="Arial"/>
                <a:sym typeface="Arial"/>
              </a:rPr>
              <a:t>Here, pandas concatenated the string columns (time, place, </a:t>
            </a:r>
            <a:r>
              <a:rPr lang="en-US" sz="2667" kern="0" dirty="0" err="1">
                <a:solidFill>
                  <a:srgbClr val="000000"/>
                </a:solidFill>
                <a:latin typeface="Arial"/>
                <a:cs typeface="Arial"/>
                <a:sym typeface="Arial"/>
              </a:rPr>
              <a:t>magType</a:t>
            </a:r>
            <a:r>
              <a:rPr lang="en-US" sz="2667" kern="0" dirty="0">
                <a:solidFill>
                  <a:srgbClr val="000000"/>
                </a:solidFill>
                <a:latin typeface="Arial"/>
                <a:cs typeface="Arial"/>
                <a:sym typeface="Arial"/>
              </a:rPr>
              <a:t>, and alert) across </a:t>
            </a:r>
            <a:r>
              <a:rPr lang="en-US" sz="2667" kern="0" dirty="0" err="1">
                <a:solidFill>
                  <a:srgbClr val="000000"/>
                </a:solidFill>
                <a:latin typeface="Arial"/>
                <a:cs typeface="Arial"/>
                <a:sym typeface="Arial"/>
              </a:rPr>
              <a:t>dataframes</a:t>
            </a:r>
            <a:r>
              <a:rPr lang="en-US" sz="2667" kern="0" dirty="0">
                <a:solidFill>
                  <a:srgbClr val="000000"/>
                </a:solidFill>
                <a:latin typeface="Arial"/>
                <a:cs typeface="Arial"/>
                <a:sym typeface="Arial"/>
              </a:rPr>
              <a:t>. </a:t>
            </a:r>
          </a:p>
          <a:p>
            <a:pPr defTabSz="1219170">
              <a:buClr>
                <a:srgbClr val="000000"/>
              </a:buClr>
              <a:defRPr/>
            </a:pPr>
            <a:endParaRPr lang="en-US" sz="2667" kern="0" dirty="0">
              <a:solidFill>
                <a:srgbClr val="000000"/>
              </a:solidFill>
              <a:latin typeface="Arial"/>
              <a:cs typeface="Arial"/>
              <a:sym typeface="Arial"/>
            </a:endParaRPr>
          </a:p>
          <a:p>
            <a:pPr marL="457189" indent="-457189" defTabSz="1219170">
              <a:buClr>
                <a:srgbClr val="000000"/>
              </a:buClr>
              <a:buFont typeface="Arial" panose="020B0604020202020204" pitchFamily="34" charset="0"/>
              <a:buChar char="•"/>
              <a:defRPr/>
            </a:pPr>
            <a:r>
              <a:rPr lang="en-US" sz="2667" kern="0" dirty="0">
                <a:solidFill>
                  <a:srgbClr val="000000"/>
                </a:solidFill>
                <a:latin typeface="Arial"/>
                <a:cs typeface="Arial"/>
                <a:sym typeface="Arial"/>
              </a:rPr>
              <a:t>The numeric columns (mag and tsunami) were summed:</a:t>
            </a:r>
            <a:endParaRPr lang="en-US" sz="2667" kern="0" dirty="0">
              <a:solidFill>
                <a:srgbClr val="ED7D31"/>
              </a:solidFill>
              <a:latin typeface="Arial"/>
              <a:cs typeface="Arial"/>
              <a:sym typeface="Arial"/>
            </a:endParaRPr>
          </a:p>
        </p:txBody>
      </p:sp>
      <p:pic>
        <p:nvPicPr>
          <p:cNvPr id="8" name="Picture 7">
            <a:extLst>
              <a:ext uri="{FF2B5EF4-FFF2-40B4-BE49-F238E27FC236}">
                <a16:creationId xmlns:a16="http://schemas.microsoft.com/office/drawing/2014/main" id="{DA163228-DFA4-4D4F-A7B8-490B61959DD9}"/>
              </a:ext>
            </a:extLst>
          </p:cNvPr>
          <p:cNvPicPr>
            <a:picLocks noChangeAspect="1"/>
          </p:cNvPicPr>
          <p:nvPr/>
        </p:nvPicPr>
        <p:blipFill>
          <a:blip r:embed="rId3"/>
          <a:stretch>
            <a:fillRect/>
          </a:stretch>
        </p:blipFill>
        <p:spPr>
          <a:xfrm>
            <a:off x="1257300" y="4248843"/>
            <a:ext cx="9677400" cy="2044700"/>
          </a:xfrm>
          <a:prstGeom prst="rect">
            <a:avLst/>
          </a:prstGeom>
        </p:spPr>
      </p:pic>
    </p:spTree>
    <p:extLst>
      <p:ext uri="{BB962C8B-B14F-4D97-AF65-F5344CB8AC3E}">
        <p14:creationId xmlns:p14="http://schemas.microsoft.com/office/powerpoint/2010/main" val="39204510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5627079" y="6260123"/>
            <a:ext cx="741877" cy="412355"/>
          </a:xfrm>
        </p:spPr>
        <p:txBody>
          <a:bodyPr/>
          <a:lstStyle/>
          <a:p>
            <a:pPr marL="14942" defTabSz="1219170">
              <a:buClr>
                <a:srgbClr val="000000"/>
              </a:buClr>
              <a:defRPr/>
            </a:pPr>
            <a:r>
              <a:rPr lang="en-US" kern="0" spc="-12" dirty="0">
                <a:solidFill>
                  <a:srgbClr val="FFFFFF"/>
                </a:solidFill>
                <a:latin typeface="Arial"/>
                <a:cs typeface="Arial"/>
                <a:sym typeface="Arial"/>
              </a:rPr>
              <a:t>1</a:t>
            </a:r>
            <a:r>
              <a:rPr lang="en-US" kern="0" spc="-24" dirty="0">
                <a:solidFill>
                  <a:srgbClr val="FFFFFF"/>
                </a:solidFill>
                <a:latin typeface="Arial"/>
                <a:cs typeface="Arial"/>
                <a:sym typeface="Arial"/>
              </a:rPr>
              <a:t>-</a:t>
            </a:r>
            <a:fld id="{81D60167-4931-47E6-BA6A-407CBD079E47}" type="slidenum">
              <a:rPr kern="0">
                <a:solidFill>
                  <a:srgbClr val="FFFFFF"/>
                </a:solidFill>
                <a:latin typeface="Calibri Light"/>
                <a:cs typeface="Calibri Light"/>
                <a:sym typeface="Arial"/>
              </a:rPr>
              <a:pPr marL="14942" defTabSz="1219170">
                <a:buClr>
                  <a:srgbClr val="000000"/>
                </a:buClr>
                <a:defRPr/>
              </a:pPr>
              <a:t>28</a:t>
            </a:fld>
            <a:endParaRPr kern="0" dirty="0">
              <a:solidFill>
                <a:srgbClr val="FFFFFF"/>
              </a:solidFill>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307820"/>
            <a:ext cx="13847704" cy="930443"/>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defTabSz="1219170">
              <a:buClr>
                <a:srgbClr val="000000">
                  <a:lumMod val="50000"/>
                  <a:lumOff val="50000"/>
                </a:srgbClr>
              </a:buClr>
              <a:defRPr/>
            </a:pPr>
            <a:r>
              <a:rPr lang="en-US" sz="4267" kern="0" dirty="0">
                <a:solidFill>
                  <a:srgbClr val="FFFFFF"/>
                </a:solidFill>
                <a:latin typeface="Palatino Linotype"/>
                <a:sym typeface="Arial"/>
              </a:rPr>
              <a:t>Creating a pandas DataFrame</a:t>
            </a:r>
          </a:p>
        </p:txBody>
      </p:sp>
      <p:sp>
        <p:nvSpPr>
          <p:cNvPr id="4" name="object 2">
            <a:extLst>
              <a:ext uri="{FF2B5EF4-FFF2-40B4-BE49-F238E27FC236}">
                <a16:creationId xmlns:a16="http://schemas.microsoft.com/office/drawing/2014/main" id="{59C6EB5B-81CF-43FA-BC18-BF25A7F8CDD9}"/>
              </a:ext>
            </a:extLst>
          </p:cNvPr>
          <p:cNvSpPr txBox="1"/>
          <p:nvPr/>
        </p:nvSpPr>
        <p:spPr>
          <a:xfrm>
            <a:off x="1031452" y="1689228"/>
            <a:ext cx="10129096" cy="4120573"/>
          </a:xfrm>
          <a:prstGeom prst="rect">
            <a:avLst/>
          </a:prstGeom>
        </p:spPr>
        <p:txBody>
          <a:bodyPr vert="horz" wrap="square" lIns="0" tIns="16087" rIns="0" bIns="0" rtlCol="0">
            <a:spAutoFit/>
          </a:bodyPr>
          <a:lstStyle/>
          <a:p>
            <a:pPr marL="457189" indent="-457189" defTabSz="1219170">
              <a:buClr>
                <a:srgbClr val="000000"/>
              </a:buClr>
              <a:buFont typeface="Arial" panose="020B0604020202020204" pitchFamily="34" charset="0"/>
              <a:buChar char="•"/>
              <a:defRPr/>
            </a:pPr>
            <a:r>
              <a:rPr lang="en-US" sz="2667" kern="0" dirty="0">
                <a:solidFill>
                  <a:srgbClr val="000000"/>
                </a:solidFill>
                <a:latin typeface="Arial"/>
                <a:cs typeface="Arial"/>
                <a:sym typeface="Arial"/>
              </a:rPr>
              <a:t>Let's now turn to the next notebook, </a:t>
            </a:r>
          </a:p>
          <a:p>
            <a:pPr defTabSz="1219170">
              <a:buClr>
                <a:srgbClr val="000000"/>
              </a:buClr>
              <a:defRPr/>
            </a:pPr>
            <a:r>
              <a:rPr lang="en-US" sz="2667" kern="0" dirty="0">
                <a:solidFill>
                  <a:srgbClr val="FF0000"/>
                </a:solidFill>
                <a:latin typeface="Arial"/>
                <a:cs typeface="Arial"/>
                <a:sym typeface="Arial"/>
              </a:rPr>
              <a:t>2-creating_dataframes.ipynb</a:t>
            </a:r>
            <a:r>
              <a:rPr lang="en-US" sz="2667" kern="0" dirty="0">
                <a:solidFill>
                  <a:srgbClr val="000000"/>
                </a:solidFill>
                <a:latin typeface="Arial"/>
                <a:cs typeface="Arial"/>
                <a:sym typeface="Arial"/>
              </a:rPr>
              <a:t>, and import the packages we will need for the upcoming examples. </a:t>
            </a:r>
          </a:p>
          <a:p>
            <a:pPr marL="457189" indent="-457189" defTabSz="1219170">
              <a:buClr>
                <a:srgbClr val="000000"/>
              </a:buClr>
              <a:buFont typeface="Arial" panose="020B0604020202020204" pitchFamily="34" charset="0"/>
              <a:buChar char="•"/>
              <a:defRPr/>
            </a:pPr>
            <a:endParaRPr lang="en-US" sz="2667" kern="0" dirty="0">
              <a:solidFill>
                <a:srgbClr val="000000"/>
              </a:solidFill>
              <a:latin typeface="Arial"/>
              <a:cs typeface="Arial"/>
              <a:sym typeface="Arial"/>
            </a:endParaRPr>
          </a:p>
          <a:p>
            <a:pPr marL="457189" indent="-457189" defTabSz="1219170">
              <a:buClr>
                <a:srgbClr val="000000"/>
              </a:buClr>
              <a:buFont typeface="Arial" panose="020B0604020202020204" pitchFamily="34" charset="0"/>
              <a:buChar char="•"/>
              <a:defRPr/>
            </a:pPr>
            <a:r>
              <a:rPr lang="en-US" sz="2667" kern="0" dirty="0">
                <a:solidFill>
                  <a:srgbClr val="000000"/>
                </a:solidFill>
                <a:latin typeface="Arial"/>
                <a:cs typeface="Arial"/>
                <a:sym typeface="Arial"/>
              </a:rPr>
              <a:t>We will be using datetime from the Python standard library, along with the third-party packages </a:t>
            </a:r>
            <a:r>
              <a:rPr lang="en-US" sz="2667" kern="0" dirty="0" err="1">
                <a:solidFill>
                  <a:srgbClr val="000000"/>
                </a:solidFill>
                <a:latin typeface="Arial"/>
                <a:cs typeface="Arial"/>
                <a:sym typeface="Arial"/>
              </a:rPr>
              <a:t>numpy</a:t>
            </a:r>
            <a:r>
              <a:rPr lang="en-US" sz="2667" kern="0" dirty="0">
                <a:solidFill>
                  <a:srgbClr val="000000"/>
                </a:solidFill>
                <a:latin typeface="Arial"/>
                <a:cs typeface="Arial"/>
                <a:sym typeface="Arial"/>
              </a:rPr>
              <a:t> and pandas:</a:t>
            </a:r>
          </a:p>
          <a:p>
            <a:pPr defTabSz="1219170">
              <a:buClr>
                <a:srgbClr val="000000"/>
              </a:buClr>
              <a:defRPr/>
            </a:pPr>
            <a:endParaRPr lang="en-US" sz="2667" kern="0" dirty="0">
              <a:solidFill>
                <a:srgbClr val="ED7D31"/>
              </a:solidFill>
              <a:latin typeface="Arial"/>
              <a:cs typeface="Arial"/>
              <a:sym typeface="Arial"/>
            </a:endParaRPr>
          </a:p>
          <a:p>
            <a:pPr defTabSz="1219170">
              <a:buClr>
                <a:srgbClr val="000000"/>
              </a:buClr>
              <a:defRPr/>
            </a:pPr>
            <a:r>
              <a:rPr lang="en-US" sz="2667" kern="0" dirty="0">
                <a:solidFill>
                  <a:srgbClr val="ED7D31"/>
                </a:solidFill>
                <a:latin typeface="Arial"/>
                <a:cs typeface="Arial"/>
                <a:sym typeface="Arial"/>
              </a:rPr>
              <a:t>&gt;&gt;&gt; import datetime as dt</a:t>
            </a:r>
          </a:p>
          <a:p>
            <a:pPr defTabSz="1219170">
              <a:buClr>
                <a:srgbClr val="000000"/>
              </a:buClr>
              <a:defRPr/>
            </a:pPr>
            <a:r>
              <a:rPr lang="en-US" sz="2667" kern="0" dirty="0">
                <a:solidFill>
                  <a:srgbClr val="ED7D31"/>
                </a:solidFill>
                <a:latin typeface="Arial"/>
                <a:cs typeface="Arial"/>
                <a:sym typeface="Arial"/>
              </a:rPr>
              <a:t>&gt;&gt;&gt; import </a:t>
            </a:r>
            <a:r>
              <a:rPr lang="en-US" sz="2667" kern="0" dirty="0" err="1">
                <a:solidFill>
                  <a:srgbClr val="ED7D31"/>
                </a:solidFill>
                <a:latin typeface="Arial"/>
                <a:cs typeface="Arial"/>
                <a:sym typeface="Arial"/>
              </a:rPr>
              <a:t>numpy</a:t>
            </a:r>
            <a:r>
              <a:rPr lang="en-US" sz="2667" kern="0" dirty="0">
                <a:solidFill>
                  <a:srgbClr val="ED7D31"/>
                </a:solidFill>
                <a:latin typeface="Arial"/>
                <a:cs typeface="Arial"/>
                <a:sym typeface="Arial"/>
              </a:rPr>
              <a:t> as np</a:t>
            </a:r>
          </a:p>
          <a:p>
            <a:pPr defTabSz="1219170">
              <a:buClr>
                <a:srgbClr val="000000"/>
              </a:buClr>
              <a:defRPr/>
            </a:pPr>
            <a:r>
              <a:rPr lang="en-US" sz="2667" kern="0" dirty="0">
                <a:solidFill>
                  <a:srgbClr val="ED7D31"/>
                </a:solidFill>
                <a:latin typeface="Arial"/>
                <a:cs typeface="Arial"/>
                <a:sym typeface="Arial"/>
              </a:rPr>
              <a:t>&gt;&gt;&gt; import pandas as pd</a:t>
            </a:r>
          </a:p>
        </p:txBody>
      </p:sp>
    </p:spTree>
    <p:extLst>
      <p:ext uri="{BB962C8B-B14F-4D97-AF65-F5344CB8AC3E}">
        <p14:creationId xmlns:p14="http://schemas.microsoft.com/office/powerpoint/2010/main" val="186571995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D17D8F3-E6E9-47D7-AC4F-4B5D1CAB8E8B}"/>
              </a:ext>
            </a:extLst>
          </p:cNvPr>
          <p:cNvPicPr>
            <a:picLocks noChangeAspect="1"/>
          </p:cNvPicPr>
          <p:nvPr/>
        </p:nvPicPr>
        <p:blipFill>
          <a:blip r:embed="rId3"/>
          <a:stretch>
            <a:fillRect/>
          </a:stretch>
        </p:blipFill>
        <p:spPr>
          <a:xfrm>
            <a:off x="9138790" y="2300576"/>
            <a:ext cx="2816957" cy="1674685"/>
          </a:xfrm>
          <a:prstGeom prst="rect">
            <a:avLst/>
          </a:prstGeom>
        </p:spPr>
      </p:pic>
      <p:sp>
        <p:nvSpPr>
          <p:cNvPr id="9" name="Slide Number Placeholder 8"/>
          <p:cNvSpPr>
            <a:spLocks noGrp="1"/>
          </p:cNvSpPr>
          <p:nvPr>
            <p:ph type="sldNum" sz="quarter" idx="12"/>
          </p:nvPr>
        </p:nvSpPr>
        <p:spPr>
          <a:xfrm>
            <a:off x="5627079" y="6260123"/>
            <a:ext cx="741877" cy="412355"/>
          </a:xfrm>
        </p:spPr>
        <p:txBody>
          <a:bodyPr/>
          <a:lstStyle/>
          <a:p>
            <a:pPr marL="14942" defTabSz="1219170">
              <a:buClr>
                <a:srgbClr val="000000"/>
              </a:buClr>
              <a:defRPr/>
            </a:pPr>
            <a:r>
              <a:rPr lang="en-US" kern="0" spc="-12" dirty="0">
                <a:solidFill>
                  <a:srgbClr val="FFFFFF"/>
                </a:solidFill>
                <a:latin typeface="Arial"/>
                <a:cs typeface="Arial"/>
                <a:sym typeface="Arial"/>
              </a:rPr>
              <a:t>1</a:t>
            </a:r>
            <a:r>
              <a:rPr lang="en-US" kern="0" spc="-24" dirty="0">
                <a:solidFill>
                  <a:srgbClr val="FFFFFF"/>
                </a:solidFill>
                <a:latin typeface="Arial"/>
                <a:cs typeface="Arial"/>
                <a:sym typeface="Arial"/>
              </a:rPr>
              <a:t>-</a:t>
            </a:r>
            <a:fld id="{81D60167-4931-47E6-BA6A-407CBD079E47}" type="slidenum">
              <a:rPr kern="0">
                <a:solidFill>
                  <a:srgbClr val="FFFFFF"/>
                </a:solidFill>
                <a:latin typeface="Calibri Light"/>
                <a:cs typeface="Calibri Light"/>
                <a:sym typeface="Arial"/>
              </a:rPr>
              <a:pPr marL="14942" defTabSz="1219170">
                <a:buClr>
                  <a:srgbClr val="000000"/>
                </a:buClr>
                <a:defRPr/>
              </a:pPr>
              <a:t>29</a:t>
            </a:fld>
            <a:endParaRPr kern="0" dirty="0">
              <a:solidFill>
                <a:srgbClr val="FFFFFF"/>
              </a:solidFill>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307820"/>
            <a:ext cx="13847704" cy="930443"/>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defTabSz="1219170">
              <a:buClr>
                <a:srgbClr val="000000">
                  <a:lumMod val="50000"/>
                  <a:lumOff val="50000"/>
                </a:srgbClr>
              </a:buClr>
              <a:defRPr/>
            </a:pPr>
            <a:r>
              <a:rPr lang="en-US" sz="4267" kern="0" dirty="0">
                <a:solidFill>
                  <a:srgbClr val="FFFFFF"/>
                </a:solidFill>
                <a:latin typeface="Palatino Linotype"/>
                <a:sym typeface="Arial"/>
              </a:rPr>
              <a:t>From a Python object</a:t>
            </a:r>
          </a:p>
        </p:txBody>
      </p:sp>
      <p:sp>
        <p:nvSpPr>
          <p:cNvPr id="4" name="object 2">
            <a:extLst>
              <a:ext uri="{FF2B5EF4-FFF2-40B4-BE49-F238E27FC236}">
                <a16:creationId xmlns:a16="http://schemas.microsoft.com/office/drawing/2014/main" id="{59C6EB5B-81CF-43FA-BC18-BF25A7F8CDD9}"/>
              </a:ext>
            </a:extLst>
          </p:cNvPr>
          <p:cNvSpPr txBox="1"/>
          <p:nvPr/>
        </p:nvSpPr>
        <p:spPr>
          <a:xfrm>
            <a:off x="872194" y="1894411"/>
            <a:ext cx="10447613" cy="3710140"/>
          </a:xfrm>
          <a:prstGeom prst="rect">
            <a:avLst/>
          </a:prstGeom>
        </p:spPr>
        <p:txBody>
          <a:bodyPr vert="horz" wrap="square" lIns="0" tIns="16087" rIns="0" bIns="0" rtlCol="0">
            <a:spAutoFit/>
          </a:bodyPr>
          <a:lstStyle/>
          <a:p>
            <a:pPr marL="457189" indent="-457189" defTabSz="1219170">
              <a:buClr>
                <a:srgbClr val="000000"/>
              </a:buClr>
              <a:buFont typeface="Arial" panose="020B0604020202020204" pitchFamily="34" charset="0"/>
              <a:buChar char="•"/>
              <a:defRPr/>
            </a:pPr>
            <a:r>
              <a:rPr lang="en-US" sz="2667" kern="0" dirty="0">
                <a:solidFill>
                  <a:srgbClr val="000000"/>
                </a:solidFill>
                <a:latin typeface="Arial"/>
                <a:cs typeface="Arial"/>
                <a:sym typeface="Arial"/>
              </a:rPr>
              <a:t>To ensure that the result is reproducible, we will set the seed here. </a:t>
            </a:r>
          </a:p>
          <a:p>
            <a:pPr marL="457189" indent="-457189" defTabSz="1219170">
              <a:buClr>
                <a:srgbClr val="000000"/>
              </a:buClr>
              <a:buFont typeface="Arial" panose="020B0604020202020204" pitchFamily="34" charset="0"/>
              <a:buChar char="•"/>
              <a:defRPr/>
            </a:pPr>
            <a:endParaRPr lang="en-US" sz="2667" kern="0" dirty="0">
              <a:solidFill>
                <a:srgbClr val="000000"/>
              </a:solidFill>
              <a:latin typeface="Arial"/>
              <a:cs typeface="Arial"/>
              <a:sym typeface="Arial"/>
            </a:endParaRPr>
          </a:p>
          <a:p>
            <a:pPr marL="457189" indent="-457189" defTabSz="1219170">
              <a:buClr>
                <a:srgbClr val="000000"/>
              </a:buClr>
              <a:buFont typeface="Arial" panose="020B0604020202020204" pitchFamily="34" charset="0"/>
              <a:buChar char="•"/>
              <a:defRPr/>
            </a:pPr>
            <a:r>
              <a:rPr lang="en-US" sz="2667" kern="0" dirty="0">
                <a:solidFill>
                  <a:srgbClr val="000000"/>
                </a:solidFill>
                <a:latin typeface="Arial"/>
                <a:cs typeface="Arial"/>
                <a:sym typeface="Arial"/>
              </a:rPr>
              <a:t>The seed gives a starting point for the generation of pseudorandom numbers. </a:t>
            </a:r>
          </a:p>
          <a:p>
            <a:pPr marL="457189" indent="-457189" defTabSz="1219170">
              <a:buClr>
                <a:srgbClr val="000000"/>
              </a:buClr>
              <a:buFont typeface="Arial" panose="020B0604020202020204" pitchFamily="34" charset="0"/>
              <a:buChar char="•"/>
              <a:defRPr/>
            </a:pPr>
            <a:endParaRPr lang="en-US" sz="2667" kern="0" dirty="0">
              <a:solidFill>
                <a:srgbClr val="000000"/>
              </a:solidFill>
              <a:latin typeface="Arial"/>
              <a:cs typeface="Arial"/>
              <a:sym typeface="Arial"/>
            </a:endParaRPr>
          </a:p>
          <a:p>
            <a:pPr marL="457189" indent="-457189" defTabSz="1219170">
              <a:buClr>
                <a:srgbClr val="000000"/>
              </a:buClr>
              <a:buFont typeface="Arial" panose="020B0604020202020204" pitchFamily="34" charset="0"/>
              <a:buChar char="•"/>
              <a:defRPr/>
            </a:pPr>
            <a:r>
              <a:rPr lang="en-US" sz="2667" kern="0" dirty="0">
                <a:solidFill>
                  <a:srgbClr val="000000"/>
                </a:solidFill>
                <a:latin typeface="Arial"/>
                <a:cs typeface="Arial"/>
                <a:sym typeface="Arial"/>
              </a:rPr>
              <a:t>No algorithms for random number generation are truly random—they are deterministic, so by setting this starting point, the numbers that are generated will be the same each time the code is run. </a:t>
            </a:r>
          </a:p>
        </p:txBody>
      </p:sp>
    </p:spTree>
    <p:extLst>
      <p:ext uri="{BB962C8B-B14F-4D97-AF65-F5344CB8AC3E}">
        <p14:creationId xmlns:p14="http://schemas.microsoft.com/office/powerpoint/2010/main" val="5858204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5627079" y="6260123"/>
            <a:ext cx="741877" cy="412355"/>
          </a:xfrm>
        </p:spPr>
        <p:txBody>
          <a:bodyPr/>
          <a:lstStyle/>
          <a:p>
            <a:pPr marL="14942" defTabSz="1219170">
              <a:buClr>
                <a:srgbClr val="000000"/>
              </a:buClr>
              <a:defRPr/>
            </a:pPr>
            <a:r>
              <a:rPr lang="en-US" kern="0" spc="-12" dirty="0">
                <a:solidFill>
                  <a:srgbClr val="FFFFFF"/>
                </a:solidFill>
                <a:latin typeface="Arial"/>
                <a:cs typeface="Arial"/>
                <a:sym typeface="Arial"/>
              </a:rPr>
              <a:t>1</a:t>
            </a:r>
            <a:r>
              <a:rPr lang="en-US" kern="0" spc="-24" dirty="0">
                <a:solidFill>
                  <a:srgbClr val="FFFFFF"/>
                </a:solidFill>
                <a:latin typeface="Arial"/>
                <a:cs typeface="Arial"/>
                <a:sym typeface="Arial"/>
              </a:rPr>
              <a:t>-</a:t>
            </a:r>
            <a:fld id="{81D60167-4931-47E6-BA6A-407CBD079E47}" type="slidenum">
              <a:rPr kern="0">
                <a:solidFill>
                  <a:srgbClr val="FFFFFF"/>
                </a:solidFill>
                <a:latin typeface="Calibri Light"/>
                <a:cs typeface="Calibri Light"/>
                <a:sym typeface="Arial"/>
              </a:rPr>
              <a:pPr marL="14942" defTabSz="1219170">
                <a:buClr>
                  <a:srgbClr val="000000"/>
                </a:buClr>
                <a:defRPr/>
              </a:pPr>
              <a:t>3</a:t>
            </a:fld>
            <a:endParaRPr kern="0" dirty="0">
              <a:solidFill>
                <a:srgbClr val="FFFFFF"/>
              </a:solidFill>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307820"/>
            <a:ext cx="13847704" cy="930443"/>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defTabSz="1219170">
              <a:buClr>
                <a:srgbClr val="000000">
                  <a:lumMod val="50000"/>
                  <a:lumOff val="50000"/>
                </a:srgbClr>
              </a:buClr>
              <a:defRPr/>
            </a:pPr>
            <a:r>
              <a:rPr lang="en-US" sz="4267" kern="0" dirty="0">
                <a:solidFill>
                  <a:srgbClr val="FFFFFF"/>
                </a:solidFill>
                <a:latin typeface="Palatino Linotype"/>
                <a:sym typeface="Arial"/>
              </a:rPr>
              <a:t>lesson materials</a:t>
            </a:r>
          </a:p>
        </p:txBody>
      </p:sp>
      <p:sp>
        <p:nvSpPr>
          <p:cNvPr id="4" name="object 2">
            <a:extLst>
              <a:ext uri="{FF2B5EF4-FFF2-40B4-BE49-F238E27FC236}">
                <a16:creationId xmlns:a16="http://schemas.microsoft.com/office/drawing/2014/main" id="{59C6EB5B-81CF-43FA-BC18-BF25A7F8CDD9}"/>
              </a:ext>
            </a:extLst>
          </p:cNvPr>
          <p:cNvSpPr txBox="1"/>
          <p:nvPr/>
        </p:nvSpPr>
        <p:spPr>
          <a:xfrm>
            <a:off x="839819" y="1525079"/>
            <a:ext cx="10129096" cy="3955784"/>
          </a:xfrm>
          <a:prstGeom prst="rect">
            <a:avLst/>
          </a:prstGeom>
        </p:spPr>
        <p:txBody>
          <a:bodyPr vert="horz" wrap="square" lIns="0" tIns="16087" rIns="0" bIns="0" rtlCol="0">
            <a:spAutoFit/>
          </a:bodyPr>
          <a:lstStyle/>
          <a:p>
            <a:pPr marL="457189" indent="-457189" defTabSz="1219170">
              <a:buClr>
                <a:srgbClr val="000000"/>
              </a:buClr>
              <a:buFont typeface="Arial" panose="020B0604020202020204" pitchFamily="34" charset="0"/>
              <a:buChar char="•"/>
              <a:defRPr/>
            </a:pPr>
            <a:r>
              <a:rPr lang="en-US" sz="3200" kern="0" dirty="0">
                <a:solidFill>
                  <a:srgbClr val="000000"/>
                </a:solidFill>
                <a:latin typeface="Arial"/>
                <a:cs typeface="Arial"/>
                <a:sym typeface="Arial"/>
              </a:rPr>
              <a:t>The files we will be working with in this lesson can be found in the GitHub repository at </a:t>
            </a:r>
            <a:r>
              <a:rPr lang="en-US" sz="3200" kern="0" dirty="0">
                <a:solidFill>
                  <a:srgbClr val="000000"/>
                </a:solidFill>
                <a:latin typeface="Arial"/>
                <a:cs typeface="Arial"/>
                <a:sym typeface="Arial"/>
                <a:hlinkClick r:id="rId3"/>
              </a:rPr>
              <a:t>https://github.com/fenago/data-analysis-pandas</a:t>
            </a:r>
            <a:endParaRPr lang="en-US" sz="3200" kern="0" dirty="0">
              <a:solidFill>
                <a:srgbClr val="000000"/>
              </a:solidFill>
              <a:latin typeface="Arial"/>
              <a:cs typeface="Arial"/>
              <a:sym typeface="Arial"/>
            </a:endParaRPr>
          </a:p>
          <a:p>
            <a:pPr defTabSz="1219170">
              <a:buClr>
                <a:srgbClr val="000000"/>
              </a:buClr>
              <a:defRPr/>
            </a:pPr>
            <a:endParaRPr lang="en-US" sz="3200" kern="0" dirty="0">
              <a:solidFill>
                <a:srgbClr val="000000"/>
              </a:solidFill>
              <a:latin typeface="Arial"/>
              <a:cs typeface="Arial"/>
              <a:sym typeface="Arial"/>
            </a:endParaRPr>
          </a:p>
          <a:p>
            <a:pPr marL="457189" indent="-457189" defTabSz="1219170">
              <a:buClr>
                <a:srgbClr val="000000"/>
              </a:buClr>
              <a:buFont typeface="Arial" panose="020B0604020202020204" pitchFamily="34" charset="0"/>
              <a:buChar char="•"/>
              <a:defRPr/>
            </a:pPr>
            <a:r>
              <a:rPr lang="en-US" sz="3200" kern="0" dirty="0">
                <a:solidFill>
                  <a:srgbClr val="000000"/>
                </a:solidFill>
                <a:latin typeface="Arial"/>
                <a:cs typeface="Arial"/>
                <a:sym typeface="Arial"/>
              </a:rPr>
              <a:t>We will be working with earthquake data from the US Geological Survey (USGS) by using the USGS API and CSV files, which can be found in the data/ directory.</a:t>
            </a:r>
          </a:p>
        </p:txBody>
      </p:sp>
      <p:pic>
        <p:nvPicPr>
          <p:cNvPr id="2" name="Picture 1">
            <a:extLst>
              <a:ext uri="{FF2B5EF4-FFF2-40B4-BE49-F238E27FC236}">
                <a16:creationId xmlns:a16="http://schemas.microsoft.com/office/drawing/2014/main" id="{E6B946CD-1182-4FFD-8A92-8D32C74D35F1}"/>
              </a:ext>
            </a:extLst>
          </p:cNvPr>
          <p:cNvPicPr>
            <a:picLocks noChangeAspect="1"/>
          </p:cNvPicPr>
          <p:nvPr/>
        </p:nvPicPr>
        <p:blipFill>
          <a:blip r:embed="rId4"/>
          <a:stretch>
            <a:fillRect/>
          </a:stretch>
        </p:blipFill>
        <p:spPr>
          <a:xfrm>
            <a:off x="10294553" y="2090563"/>
            <a:ext cx="1778547" cy="1183543"/>
          </a:xfrm>
          <a:prstGeom prst="rect">
            <a:avLst/>
          </a:prstGeom>
        </p:spPr>
      </p:pic>
    </p:spTree>
    <p:extLst>
      <p:ext uri="{BB962C8B-B14F-4D97-AF65-F5344CB8AC3E}">
        <p14:creationId xmlns:p14="http://schemas.microsoft.com/office/powerpoint/2010/main" val="205320345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5627079" y="6260123"/>
            <a:ext cx="741877" cy="412355"/>
          </a:xfrm>
        </p:spPr>
        <p:txBody>
          <a:bodyPr/>
          <a:lstStyle/>
          <a:p>
            <a:pPr marL="14942" defTabSz="1219170">
              <a:buClr>
                <a:srgbClr val="000000"/>
              </a:buClr>
              <a:defRPr/>
            </a:pPr>
            <a:r>
              <a:rPr lang="en-US" kern="0" spc="-12" dirty="0">
                <a:solidFill>
                  <a:srgbClr val="FFFFFF"/>
                </a:solidFill>
                <a:latin typeface="Arial"/>
                <a:cs typeface="Arial"/>
                <a:sym typeface="Arial"/>
              </a:rPr>
              <a:t>1</a:t>
            </a:r>
            <a:r>
              <a:rPr lang="en-US" kern="0" spc="-24" dirty="0">
                <a:solidFill>
                  <a:srgbClr val="FFFFFF"/>
                </a:solidFill>
                <a:latin typeface="Arial"/>
                <a:cs typeface="Arial"/>
                <a:sym typeface="Arial"/>
              </a:rPr>
              <a:t>-</a:t>
            </a:r>
            <a:fld id="{81D60167-4931-47E6-BA6A-407CBD079E47}" type="slidenum">
              <a:rPr kern="0">
                <a:solidFill>
                  <a:srgbClr val="FFFFFF"/>
                </a:solidFill>
                <a:latin typeface="Calibri Light"/>
                <a:cs typeface="Calibri Light"/>
                <a:sym typeface="Arial"/>
              </a:rPr>
              <a:pPr marL="14942" defTabSz="1219170">
                <a:buClr>
                  <a:srgbClr val="000000"/>
                </a:buClr>
                <a:defRPr/>
              </a:pPr>
              <a:t>30</a:t>
            </a:fld>
            <a:endParaRPr kern="0" dirty="0">
              <a:solidFill>
                <a:srgbClr val="FFFFFF"/>
              </a:solidFill>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307820"/>
            <a:ext cx="13847704" cy="930443"/>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defTabSz="1219170">
              <a:buClr>
                <a:srgbClr val="000000">
                  <a:lumMod val="50000"/>
                  <a:lumOff val="50000"/>
                </a:srgbClr>
              </a:buClr>
              <a:defRPr/>
            </a:pPr>
            <a:r>
              <a:rPr lang="en-US" sz="4267" kern="0">
                <a:solidFill>
                  <a:srgbClr val="FFFFFF"/>
                </a:solidFill>
                <a:latin typeface="Palatino Linotype"/>
                <a:sym typeface="Arial"/>
              </a:rPr>
              <a:t>From a Python object</a:t>
            </a:r>
            <a:endParaRPr lang="en-US" sz="4267" kern="0" dirty="0">
              <a:solidFill>
                <a:srgbClr val="FFFFFF"/>
              </a:solidFill>
              <a:latin typeface="Palatino Linotype"/>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872194" y="1504562"/>
            <a:ext cx="10447613" cy="4488751"/>
          </a:xfrm>
          <a:prstGeom prst="rect">
            <a:avLst/>
          </a:prstGeom>
        </p:spPr>
        <p:txBody>
          <a:bodyPr vert="horz" wrap="square" lIns="0" tIns="16087" rIns="0" bIns="0" rtlCol="0">
            <a:spAutoFit/>
          </a:bodyPr>
          <a:lstStyle/>
          <a:p>
            <a:pPr marL="457189" indent="-457189" defTabSz="1219170">
              <a:buClr>
                <a:srgbClr val="000000"/>
              </a:buClr>
              <a:buFont typeface="Arial" panose="020B0604020202020204" pitchFamily="34" charset="0"/>
              <a:buChar char="•"/>
              <a:defRPr/>
            </a:pPr>
            <a:r>
              <a:rPr lang="en-US" sz="2400" kern="0" dirty="0">
                <a:solidFill>
                  <a:srgbClr val="000000"/>
                </a:solidFill>
                <a:latin typeface="Arial"/>
                <a:cs typeface="Arial"/>
                <a:sym typeface="Arial"/>
              </a:rPr>
              <a:t>This is good for testing things, but not for simulation (where we want randomness), which we will look at in Rule-Based Anomaly Detection. </a:t>
            </a:r>
          </a:p>
          <a:p>
            <a:pPr marL="457189" indent="-457189" defTabSz="1219170">
              <a:buClr>
                <a:srgbClr val="000000"/>
              </a:buClr>
              <a:buFont typeface="Arial" panose="020B0604020202020204" pitchFamily="34" charset="0"/>
              <a:buChar char="•"/>
              <a:defRPr/>
            </a:pPr>
            <a:endParaRPr lang="en-US" sz="2400" kern="0" dirty="0">
              <a:solidFill>
                <a:srgbClr val="000000"/>
              </a:solidFill>
              <a:latin typeface="Arial"/>
              <a:cs typeface="Arial"/>
              <a:sym typeface="Arial"/>
            </a:endParaRPr>
          </a:p>
          <a:p>
            <a:pPr marL="457189" indent="-457189" defTabSz="1219170">
              <a:buClr>
                <a:srgbClr val="000000"/>
              </a:buClr>
              <a:buFont typeface="Arial" panose="020B0604020202020204" pitchFamily="34" charset="0"/>
              <a:buChar char="•"/>
              <a:defRPr/>
            </a:pPr>
            <a:r>
              <a:rPr lang="en-US" sz="2400" kern="0" dirty="0">
                <a:solidFill>
                  <a:srgbClr val="000000"/>
                </a:solidFill>
                <a:latin typeface="Arial"/>
                <a:cs typeface="Arial"/>
                <a:sym typeface="Arial"/>
              </a:rPr>
              <a:t>In this fashion, we can make a Series object with any list-like structure (such as NumPy arrays):</a:t>
            </a:r>
          </a:p>
          <a:p>
            <a:pPr defTabSz="1219170">
              <a:buClr>
                <a:srgbClr val="000000"/>
              </a:buClr>
              <a:defRPr/>
            </a:pPr>
            <a:r>
              <a:rPr lang="en-US" sz="2133" kern="0" dirty="0">
                <a:solidFill>
                  <a:srgbClr val="ED7D31"/>
                </a:solidFill>
                <a:latin typeface="Arial"/>
                <a:cs typeface="Arial"/>
                <a:sym typeface="Arial"/>
              </a:rPr>
              <a:t>&gt;&gt;&gt; </a:t>
            </a:r>
            <a:r>
              <a:rPr lang="en-US" sz="2133" kern="0" dirty="0" err="1">
                <a:solidFill>
                  <a:srgbClr val="ED7D31"/>
                </a:solidFill>
                <a:latin typeface="Arial"/>
                <a:cs typeface="Arial"/>
                <a:sym typeface="Arial"/>
              </a:rPr>
              <a:t>np.random.seed</a:t>
            </a:r>
            <a:r>
              <a:rPr lang="en-US" sz="2133" kern="0" dirty="0">
                <a:solidFill>
                  <a:srgbClr val="ED7D31"/>
                </a:solidFill>
                <a:latin typeface="Arial"/>
                <a:cs typeface="Arial"/>
                <a:sym typeface="Arial"/>
              </a:rPr>
              <a:t>(0) # set a seed for reproducibility</a:t>
            </a:r>
          </a:p>
          <a:p>
            <a:pPr defTabSz="1219170">
              <a:buClr>
                <a:srgbClr val="000000"/>
              </a:buClr>
              <a:defRPr/>
            </a:pPr>
            <a:r>
              <a:rPr lang="en-US" sz="2133" kern="0" dirty="0">
                <a:solidFill>
                  <a:srgbClr val="ED7D31"/>
                </a:solidFill>
                <a:latin typeface="Arial"/>
                <a:cs typeface="Arial"/>
                <a:sym typeface="Arial"/>
              </a:rPr>
              <a:t>&gt;&gt;&gt; </a:t>
            </a:r>
            <a:r>
              <a:rPr lang="en-US" sz="2133" kern="0" dirty="0" err="1">
                <a:solidFill>
                  <a:srgbClr val="ED7D31"/>
                </a:solidFill>
                <a:latin typeface="Arial"/>
                <a:cs typeface="Arial"/>
                <a:sym typeface="Arial"/>
              </a:rPr>
              <a:t>pd.Series</a:t>
            </a:r>
            <a:r>
              <a:rPr lang="en-US" sz="2133" kern="0" dirty="0">
                <a:solidFill>
                  <a:srgbClr val="ED7D31"/>
                </a:solidFill>
                <a:latin typeface="Arial"/>
                <a:cs typeface="Arial"/>
                <a:sym typeface="Arial"/>
              </a:rPr>
              <a:t>(</a:t>
            </a:r>
            <a:r>
              <a:rPr lang="en-US" sz="2133" kern="0" dirty="0" err="1">
                <a:solidFill>
                  <a:srgbClr val="ED7D31"/>
                </a:solidFill>
                <a:latin typeface="Arial"/>
                <a:cs typeface="Arial"/>
                <a:sym typeface="Arial"/>
              </a:rPr>
              <a:t>np.random.rand</a:t>
            </a:r>
            <a:r>
              <a:rPr lang="en-US" sz="2133" kern="0" dirty="0">
                <a:solidFill>
                  <a:srgbClr val="ED7D31"/>
                </a:solidFill>
                <a:latin typeface="Arial"/>
                <a:cs typeface="Arial"/>
                <a:sym typeface="Arial"/>
              </a:rPr>
              <a:t>(5), name='random')</a:t>
            </a:r>
          </a:p>
          <a:p>
            <a:pPr defTabSz="1219170">
              <a:buClr>
                <a:srgbClr val="000000"/>
              </a:buClr>
              <a:defRPr/>
            </a:pPr>
            <a:r>
              <a:rPr lang="en-US" sz="2133" kern="0" dirty="0">
                <a:solidFill>
                  <a:srgbClr val="ED7D31"/>
                </a:solidFill>
                <a:latin typeface="Arial"/>
                <a:cs typeface="Arial"/>
                <a:sym typeface="Arial"/>
              </a:rPr>
              <a:t>0    0.548814</a:t>
            </a:r>
          </a:p>
          <a:p>
            <a:pPr defTabSz="1219170">
              <a:buClr>
                <a:srgbClr val="000000"/>
              </a:buClr>
              <a:defRPr/>
            </a:pPr>
            <a:r>
              <a:rPr lang="en-US" sz="2133" kern="0" dirty="0">
                <a:solidFill>
                  <a:srgbClr val="ED7D31"/>
                </a:solidFill>
                <a:latin typeface="Arial"/>
                <a:cs typeface="Arial"/>
                <a:sym typeface="Arial"/>
              </a:rPr>
              <a:t>1    0.715189</a:t>
            </a:r>
          </a:p>
          <a:p>
            <a:pPr defTabSz="1219170">
              <a:buClr>
                <a:srgbClr val="000000"/>
              </a:buClr>
              <a:defRPr/>
            </a:pPr>
            <a:r>
              <a:rPr lang="en-US" sz="2133" kern="0" dirty="0">
                <a:solidFill>
                  <a:srgbClr val="ED7D31"/>
                </a:solidFill>
                <a:latin typeface="Arial"/>
                <a:cs typeface="Arial"/>
                <a:sym typeface="Arial"/>
              </a:rPr>
              <a:t>2    0.602763</a:t>
            </a:r>
          </a:p>
          <a:p>
            <a:pPr defTabSz="1219170">
              <a:buClr>
                <a:srgbClr val="000000"/>
              </a:buClr>
              <a:defRPr/>
            </a:pPr>
            <a:r>
              <a:rPr lang="en-US" sz="2133" kern="0" dirty="0">
                <a:solidFill>
                  <a:srgbClr val="ED7D31"/>
                </a:solidFill>
                <a:latin typeface="Arial"/>
                <a:cs typeface="Arial"/>
                <a:sym typeface="Arial"/>
              </a:rPr>
              <a:t>3    0.544883</a:t>
            </a:r>
          </a:p>
          <a:p>
            <a:pPr defTabSz="1219170">
              <a:buClr>
                <a:srgbClr val="000000"/>
              </a:buClr>
              <a:defRPr/>
            </a:pPr>
            <a:r>
              <a:rPr lang="en-US" sz="2133" kern="0" dirty="0">
                <a:solidFill>
                  <a:srgbClr val="ED7D31"/>
                </a:solidFill>
                <a:latin typeface="Arial"/>
                <a:cs typeface="Arial"/>
                <a:sym typeface="Arial"/>
              </a:rPr>
              <a:t>4    0.423655</a:t>
            </a:r>
          </a:p>
          <a:p>
            <a:pPr defTabSz="1219170">
              <a:buClr>
                <a:srgbClr val="000000"/>
              </a:buClr>
              <a:defRPr/>
            </a:pPr>
            <a:r>
              <a:rPr lang="en-US" sz="2133" kern="0" dirty="0">
                <a:solidFill>
                  <a:srgbClr val="ED7D31"/>
                </a:solidFill>
                <a:latin typeface="Arial"/>
                <a:cs typeface="Arial"/>
                <a:sym typeface="Arial"/>
              </a:rPr>
              <a:t>Name: random, </a:t>
            </a:r>
            <a:r>
              <a:rPr lang="en-US" sz="2133" kern="0" dirty="0" err="1">
                <a:solidFill>
                  <a:srgbClr val="ED7D31"/>
                </a:solidFill>
                <a:latin typeface="Arial"/>
                <a:cs typeface="Arial"/>
                <a:sym typeface="Arial"/>
              </a:rPr>
              <a:t>dtype</a:t>
            </a:r>
            <a:r>
              <a:rPr lang="en-US" sz="2133" kern="0" dirty="0">
                <a:solidFill>
                  <a:srgbClr val="ED7D31"/>
                </a:solidFill>
                <a:latin typeface="Arial"/>
                <a:cs typeface="Arial"/>
                <a:sym typeface="Arial"/>
              </a:rPr>
              <a:t>: float64</a:t>
            </a:r>
          </a:p>
        </p:txBody>
      </p:sp>
      <p:pic>
        <p:nvPicPr>
          <p:cNvPr id="2" name="Picture 1">
            <a:extLst>
              <a:ext uri="{FF2B5EF4-FFF2-40B4-BE49-F238E27FC236}">
                <a16:creationId xmlns:a16="http://schemas.microsoft.com/office/drawing/2014/main" id="{57D9D98E-AE56-4AF4-A147-27F2D638B8BC}"/>
              </a:ext>
            </a:extLst>
          </p:cNvPr>
          <p:cNvPicPr>
            <a:picLocks noChangeAspect="1"/>
          </p:cNvPicPr>
          <p:nvPr/>
        </p:nvPicPr>
        <p:blipFill rotWithShape="1">
          <a:blip r:embed="rId3"/>
          <a:srcRect l="2631" t="4102" r="4801" b="3412"/>
          <a:stretch/>
        </p:blipFill>
        <p:spPr>
          <a:xfrm>
            <a:off x="8096741" y="3961824"/>
            <a:ext cx="3421057" cy="2032000"/>
          </a:xfrm>
          <a:prstGeom prst="rect">
            <a:avLst/>
          </a:prstGeom>
        </p:spPr>
      </p:pic>
    </p:spTree>
    <p:extLst>
      <p:ext uri="{BB962C8B-B14F-4D97-AF65-F5344CB8AC3E}">
        <p14:creationId xmlns:p14="http://schemas.microsoft.com/office/powerpoint/2010/main" val="422324678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5627079" y="6260123"/>
            <a:ext cx="741877" cy="412355"/>
          </a:xfrm>
        </p:spPr>
        <p:txBody>
          <a:bodyPr/>
          <a:lstStyle/>
          <a:p>
            <a:pPr marL="14942" defTabSz="1219170">
              <a:buClr>
                <a:srgbClr val="000000"/>
              </a:buClr>
              <a:defRPr/>
            </a:pPr>
            <a:r>
              <a:rPr lang="en-US" kern="0" spc="-12" dirty="0">
                <a:solidFill>
                  <a:srgbClr val="FFFFFF"/>
                </a:solidFill>
                <a:latin typeface="Arial"/>
                <a:cs typeface="Arial"/>
                <a:sym typeface="Arial"/>
              </a:rPr>
              <a:t>1</a:t>
            </a:r>
            <a:r>
              <a:rPr lang="en-US" kern="0" spc="-24" dirty="0">
                <a:solidFill>
                  <a:srgbClr val="FFFFFF"/>
                </a:solidFill>
                <a:latin typeface="Arial"/>
                <a:cs typeface="Arial"/>
                <a:sym typeface="Arial"/>
              </a:rPr>
              <a:t>-</a:t>
            </a:r>
            <a:fld id="{81D60167-4931-47E6-BA6A-407CBD079E47}" type="slidenum">
              <a:rPr kern="0">
                <a:solidFill>
                  <a:srgbClr val="FFFFFF"/>
                </a:solidFill>
                <a:latin typeface="Calibri Light"/>
                <a:cs typeface="Calibri Light"/>
                <a:sym typeface="Arial"/>
              </a:rPr>
              <a:pPr marL="14942" defTabSz="1219170">
                <a:buClr>
                  <a:srgbClr val="000000"/>
                </a:buClr>
                <a:defRPr/>
              </a:pPr>
              <a:t>31</a:t>
            </a:fld>
            <a:endParaRPr kern="0" dirty="0">
              <a:solidFill>
                <a:srgbClr val="FFFFFF"/>
              </a:solidFill>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307820"/>
            <a:ext cx="13847704" cy="930443"/>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defTabSz="1219170">
              <a:buClr>
                <a:srgbClr val="000000">
                  <a:lumMod val="50000"/>
                  <a:lumOff val="50000"/>
                </a:srgbClr>
              </a:buClr>
              <a:defRPr/>
            </a:pPr>
            <a:r>
              <a:rPr lang="en-US" sz="4267" kern="0">
                <a:solidFill>
                  <a:srgbClr val="FFFFFF"/>
                </a:solidFill>
                <a:latin typeface="Palatino Linotype"/>
                <a:sym typeface="Arial"/>
              </a:rPr>
              <a:t>From a Python object</a:t>
            </a:r>
            <a:endParaRPr lang="en-US" sz="4267" kern="0" dirty="0">
              <a:solidFill>
                <a:srgbClr val="FFFFFF"/>
              </a:solidFill>
              <a:latin typeface="Palatino Linotype"/>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872194" y="1894411"/>
            <a:ext cx="10447613" cy="3710140"/>
          </a:xfrm>
          <a:prstGeom prst="rect">
            <a:avLst/>
          </a:prstGeom>
        </p:spPr>
        <p:txBody>
          <a:bodyPr vert="horz" wrap="square" lIns="0" tIns="16087" rIns="0" bIns="0" rtlCol="0">
            <a:spAutoFit/>
          </a:bodyPr>
          <a:lstStyle/>
          <a:p>
            <a:pPr marL="457189" indent="-457189" defTabSz="1219170">
              <a:buClr>
                <a:srgbClr val="000000"/>
              </a:buClr>
              <a:buFont typeface="Arial" panose="020B0604020202020204" pitchFamily="34" charset="0"/>
              <a:buChar char="•"/>
              <a:defRPr/>
            </a:pPr>
            <a:r>
              <a:rPr lang="en-US" sz="2667" kern="0" dirty="0">
                <a:solidFill>
                  <a:srgbClr val="000000"/>
                </a:solidFill>
                <a:latin typeface="Arial"/>
                <a:cs typeface="Arial"/>
                <a:sym typeface="Arial"/>
              </a:rPr>
              <a:t>Since columns can all be different data types, let's get a little fancy with this example. </a:t>
            </a:r>
          </a:p>
          <a:p>
            <a:pPr marL="457189" indent="-457189" defTabSz="1219170">
              <a:buClr>
                <a:srgbClr val="000000"/>
              </a:buClr>
              <a:buFont typeface="Arial" panose="020B0604020202020204" pitchFamily="34" charset="0"/>
              <a:buChar char="•"/>
              <a:defRPr/>
            </a:pPr>
            <a:endParaRPr lang="en-US" sz="2667" kern="0" dirty="0">
              <a:solidFill>
                <a:srgbClr val="000000"/>
              </a:solidFill>
              <a:latin typeface="Arial"/>
              <a:cs typeface="Arial"/>
              <a:sym typeface="Arial"/>
            </a:endParaRPr>
          </a:p>
          <a:p>
            <a:pPr defTabSz="1219170">
              <a:buClr>
                <a:srgbClr val="000000"/>
              </a:buClr>
              <a:defRPr/>
            </a:pPr>
            <a:r>
              <a:rPr lang="en-US" sz="2667" kern="0" dirty="0">
                <a:solidFill>
                  <a:srgbClr val="000000"/>
                </a:solidFill>
                <a:latin typeface="Arial"/>
                <a:cs typeface="Arial"/>
                <a:sym typeface="Arial"/>
              </a:rPr>
              <a:t>We are going to create a DataFrame object containing three columns, with five observations each:</a:t>
            </a:r>
          </a:p>
          <a:p>
            <a:pPr marL="457189" indent="-457189" defTabSz="1219170">
              <a:buClr>
                <a:srgbClr val="000000"/>
              </a:buClr>
              <a:buFont typeface="Arial" panose="020B0604020202020204" pitchFamily="34" charset="0"/>
              <a:buChar char="•"/>
              <a:defRPr/>
            </a:pPr>
            <a:r>
              <a:rPr lang="en-US" sz="2667" kern="0" dirty="0">
                <a:solidFill>
                  <a:srgbClr val="000000"/>
                </a:solidFill>
                <a:latin typeface="Arial"/>
                <a:cs typeface="Arial"/>
                <a:sym typeface="Arial"/>
              </a:rPr>
              <a:t>random: Five random numbers between 0 and 1 as a NumPy array</a:t>
            </a:r>
          </a:p>
          <a:p>
            <a:pPr marL="457189" indent="-457189" defTabSz="1219170">
              <a:buClr>
                <a:srgbClr val="000000"/>
              </a:buClr>
              <a:buFont typeface="Arial" panose="020B0604020202020204" pitchFamily="34" charset="0"/>
              <a:buChar char="•"/>
              <a:defRPr/>
            </a:pPr>
            <a:r>
              <a:rPr lang="en-US" sz="2667" kern="0" dirty="0">
                <a:solidFill>
                  <a:srgbClr val="000000"/>
                </a:solidFill>
                <a:latin typeface="Arial"/>
                <a:cs typeface="Arial"/>
                <a:sym typeface="Arial"/>
              </a:rPr>
              <a:t>text: A list of five strings or None</a:t>
            </a:r>
          </a:p>
          <a:p>
            <a:pPr marL="457189" indent="-457189" defTabSz="1219170">
              <a:buClr>
                <a:srgbClr val="000000"/>
              </a:buClr>
              <a:buFont typeface="Arial" panose="020B0604020202020204" pitchFamily="34" charset="0"/>
              <a:buChar char="•"/>
              <a:defRPr/>
            </a:pPr>
            <a:r>
              <a:rPr lang="en-US" sz="2667" kern="0" dirty="0">
                <a:solidFill>
                  <a:srgbClr val="000000"/>
                </a:solidFill>
                <a:latin typeface="Arial"/>
                <a:cs typeface="Arial"/>
                <a:sym typeface="Arial"/>
              </a:rPr>
              <a:t>truth: A list of five random Booleans</a:t>
            </a:r>
            <a:endParaRPr lang="en-US" sz="2400" kern="0" dirty="0">
              <a:solidFill>
                <a:srgbClr val="ED7D31"/>
              </a:solidFill>
              <a:latin typeface="Arial"/>
              <a:cs typeface="Arial"/>
              <a:sym typeface="Arial"/>
            </a:endParaRPr>
          </a:p>
        </p:txBody>
      </p:sp>
    </p:spTree>
    <p:extLst>
      <p:ext uri="{BB962C8B-B14F-4D97-AF65-F5344CB8AC3E}">
        <p14:creationId xmlns:p14="http://schemas.microsoft.com/office/powerpoint/2010/main" val="255516788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5627079" y="6260123"/>
            <a:ext cx="741877" cy="412355"/>
          </a:xfrm>
        </p:spPr>
        <p:txBody>
          <a:bodyPr/>
          <a:lstStyle/>
          <a:p>
            <a:pPr marL="14942" defTabSz="1219170">
              <a:buClr>
                <a:srgbClr val="000000"/>
              </a:buClr>
              <a:defRPr/>
            </a:pPr>
            <a:r>
              <a:rPr lang="en-US" kern="0" spc="-12" dirty="0">
                <a:solidFill>
                  <a:srgbClr val="FFFFFF"/>
                </a:solidFill>
                <a:latin typeface="Arial"/>
                <a:cs typeface="Arial"/>
                <a:sym typeface="Arial"/>
              </a:rPr>
              <a:t>1</a:t>
            </a:r>
            <a:r>
              <a:rPr lang="en-US" kern="0" spc="-24" dirty="0">
                <a:solidFill>
                  <a:srgbClr val="FFFFFF"/>
                </a:solidFill>
                <a:latin typeface="Arial"/>
                <a:cs typeface="Arial"/>
                <a:sym typeface="Arial"/>
              </a:rPr>
              <a:t>-</a:t>
            </a:r>
            <a:fld id="{81D60167-4931-47E6-BA6A-407CBD079E47}" type="slidenum">
              <a:rPr kern="0">
                <a:solidFill>
                  <a:srgbClr val="FFFFFF"/>
                </a:solidFill>
                <a:latin typeface="Calibri Light"/>
                <a:cs typeface="Calibri Light"/>
                <a:sym typeface="Arial"/>
              </a:rPr>
              <a:pPr marL="14942" defTabSz="1219170">
                <a:buClr>
                  <a:srgbClr val="000000"/>
                </a:buClr>
                <a:defRPr/>
              </a:pPr>
              <a:t>32</a:t>
            </a:fld>
            <a:endParaRPr kern="0" dirty="0">
              <a:solidFill>
                <a:srgbClr val="FFFFFF"/>
              </a:solidFill>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307820"/>
            <a:ext cx="13847704" cy="930443"/>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defTabSz="1219170">
              <a:buClr>
                <a:srgbClr val="000000">
                  <a:lumMod val="50000"/>
                  <a:lumOff val="50000"/>
                </a:srgbClr>
              </a:buClr>
              <a:defRPr/>
            </a:pPr>
            <a:r>
              <a:rPr lang="en-US" sz="4267" kern="0">
                <a:solidFill>
                  <a:srgbClr val="FFFFFF"/>
                </a:solidFill>
                <a:latin typeface="Palatino Linotype"/>
                <a:sym typeface="Arial"/>
              </a:rPr>
              <a:t>From a Python object</a:t>
            </a:r>
            <a:endParaRPr lang="en-US" sz="4267" kern="0" dirty="0">
              <a:solidFill>
                <a:srgbClr val="FFFFFF"/>
              </a:solidFill>
              <a:latin typeface="Palatino Linotype"/>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737618" y="1317253"/>
            <a:ext cx="10716761" cy="1657976"/>
          </a:xfrm>
          <a:prstGeom prst="rect">
            <a:avLst/>
          </a:prstGeom>
        </p:spPr>
        <p:txBody>
          <a:bodyPr vert="horz" wrap="square" lIns="0" tIns="16087" rIns="0" bIns="0" rtlCol="0">
            <a:spAutoFit/>
          </a:bodyPr>
          <a:lstStyle/>
          <a:p>
            <a:pPr marL="457189" indent="-457189" defTabSz="1219170">
              <a:buClr>
                <a:srgbClr val="000000"/>
              </a:buClr>
              <a:buFont typeface="Arial" panose="020B0604020202020204" pitchFamily="34" charset="0"/>
              <a:buChar char="•"/>
              <a:defRPr/>
            </a:pPr>
            <a:r>
              <a:rPr lang="en-US" sz="2667" kern="0" dirty="0">
                <a:solidFill>
                  <a:srgbClr val="000000"/>
                </a:solidFill>
                <a:latin typeface="Arial"/>
                <a:cs typeface="Arial"/>
                <a:sym typeface="Arial"/>
              </a:rPr>
              <a:t>All we have to do is package the columns in a dictionary using the desired column names as the keys and pass this in when we call the </a:t>
            </a:r>
            <a:r>
              <a:rPr lang="en-US" sz="2667" kern="0" dirty="0" err="1">
                <a:solidFill>
                  <a:srgbClr val="000000"/>
                </a:solidFill>
                <a:latin typeface="Arial"/>
                <a:cs typeface="Arial"/>
                <a:sym typeface="Arial"/>
              </a:rPr>
              <a:t>pd.DataFrame</a:t>
            </a:r>
            <a:r>
              <a:rPr lang="en-US" sz="2667" kern="0" dirty="0">
                <a:solidFill>
                  <a:srgbClr val="000000"/>
                </a:solidFill>
                <a:latin typeface="Arial"/>
                <a:cs typeface="Arial"/>
                <a:sym typeface="Arial"/>
              </a:rPr>
              <a:t>() constructor. </a:t>
            </a:r>
          </a:p>
          <a:p>
            <a:pPr marL="457189" indent="-457189" defTabSz="1219170">
              <a:buClr>
                <a:srgbClr val="000000"/>
              </a:buClr>
              <a:buFont typeface="Arial" panose="020B0604020202020204" pitchFamily="34" charset="0"/>
              <a:buChar char="•"/>
              <a:defRPr/>
            </a:pPr>
            <a:r>
              <a:rPr lang="en-US" sz="2667" kern="0" dirty="0">
                <a:solidFill>
                  <a:srgbClr val="000000"/>
                </a:solidFill>
                <a:latin typeface="Arial"/>
                <a:cs typeface="Arial"/>
                <a:sym typeface="Arial"/>
              </a:rPr>
              <a:t>The index gets passed as the index argument:</a:t>
            </a:r>
            <a:endParaRPr lang="en-US" sz="2400" kern="0" dirty="0">
              <a:solidFill>
                <a:srgbClr val="ED7D31"/>
              </a:solidFill>
              <a:latin typeface="Arial"/>
              <a:cs typeface="Arial"/>
              <a:sym typeface="Arial"/>
            </a:endParaRPr>
          </a:p>
        </p:txBody>
      </p:sp>
      <p:pic>
        <p:nvPicPr>
          <p:cNvPr id="3" name="Picture 2">
            <a:extLst>
              <a:ext uri="{FF2B5EF4-FFF2-40B4-BE49-F238E27FC236}">
                <a16:creationId xmlns:a16="http://schemas.microsoft.com/office/drawing/2014/main" id="{9E5FA39A-578D-46FC-A32D-B7AAB53D4F85}"/>
              </a:ext>
            </a:extLst>
          </p:cNvPr>
          <p:cNvPicPr>
            <a:picLocks noChangeAspect="1"/>
          </p:cNvPicPr>
          <p:nvPr/>
        </p:nvPicPr>
        <p:blipFill>
          <a:blip r:embed="rId3"/>
          <a:stretch>
            <a:fillRect/>
          </a:stretch>
        </p:blipFill>
        <p:spPr>
          <a:xfrm>
            <a:off x="2685322" y="3053964"/>
            <a:ext cx="6821356" cy="3320209"/>
          </a:xfrm>
          <a:prstGeom prst="rect">
            <a:avLst/>
          </a:prstGeom>
        </p:spPr>
      </p:pic>
    </p:spTree>
    <p:extLst>
      <p:ext uri="{BB962C8B-B14F-4D97-AF65-F5344CB8AC3E}">
        <p14:creationId xmlns:p14="http://schemas.microsoft.com/office/powerpoint/2010/main" val="320014341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5627079" y="6260123"/>
            <a:ext cx="741877" cy="412355"/>
          </a:xfrm>
        </p:spPr>
        <p:txBody>
          <a:bodyPr/>
          <a:lstStyle/>
          <a:p>
            <a:pPr marL="14942" defTabSz="1219170">
              <a:buClr>
                <a:srgbClr val="000000"/>
              </a:buClr>
              <a:defRPr/>
            </a:pPr>
            <a:r>
              <a:rPr lang="en-US" kern="0" spc="-12" dirty="0">
                <a:solidFill>
                  <a:srgbClr val="FFFFFF"/>
                </a:solidFill>
                <a:latin typeface="Arial"/>
                <a:cs typeface="Arial"/>
                <a:sym typeface="Arial"/>
              </a:rPr>
              <a:t>1</a:t>
            </a:r>
            <a:r>
              <a:rPr lang="en-US" kern="0" spc="-24" dirty="0">
                <a:solidFill>
                  <a:srgbClr val="FFFFFF"/>
                </a:solidFill>
                <a:latin typeface="Arial"/>
                <a:cs typeface="Arial"/>
                <a:sym typeface="Arial"/>
              </a:rPr>
              <a:t>-</a:t>
            </a:r>
            <a:fld id="{81D60167-4931-47E6-BA6A-407CBD079E47}" type="slidenum">
              <a:rPr kern="0">
                <a:solidFill>
                  <a:srgbClr val="FFFFFF"/>
                </a:solidFill>
                <a:latin typeface="Calibri Light"/>
                <a:cs typeface="Calibri Light"/>
                <a:sym typeface="Arial"/>
              </a:rPr>
              <a:pPr marL="14942" defTabSz="1219170">
                <a:buClr>
                  <a:srgbClr val="000000"/>
                </a:buClr>
                <a:defRPr/>
              </a:pPr>
              <a:t>33</a:t>
            </a:fld>
            <a:endParaRPr kern="0" dirty="0">
              <a:solidFill>
                <a:srgbClr val="FFFFFF"/>
              </a:solidFill>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307820"/>
            <a:ext cx="13847704" cy="930443"/>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defTabSz="1219170">
              <a:buClr>
                <a:srgbClr val="000000">
                  <a:lumMod val="50000"/>
                  <a:lumOff val="50000"/>
                </a:srgbClr>
              </a:buClr>
              <a:defRPr/>
            </a:pPr>
            <a:r>
              <a:rPr lang="en-US" sz="4267" kern="0">
                <a:solidFill>
                  <a:srgbClr val="FFFFFF"/>
                </a:solidFill>
                <a:latin typeface="Palatino Linotype"/>
                <a:sym typeface="Arial"/>
              </a:rPr>
              <a:t>From a Python object</a:t>
            </a:r>
            <a:endParaRPr lang="en-US" sz="4267" kern="0" dirty="0">
              <a:solidFill>
                <a:srgbClr val="FFFFFF"/>
              </a:solidFill>
              <a:latin typeface="Palatino Linotype"/>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1012923" y="2308562"/>
            <a:ext cx="3903208" cy="2889275"/>
          </a:xfrm>
          <a:prstGeom prst="rect">
            <a:avLst/>
          </a:prstGeom>
        </p:spPr>
        <p:txBody>
          <a:bodyPr vert="horz" wrap="square" lIns="0" tIns="16087" rIns="0" bIns="0" rtlCol="0">
            <a:spAutoFit/>
          </a:bodyPr>
          <a:lstStyle/>
          <a:p>
            <a:pPr marL="457189" indent="-457189" defTabSz="1219170">
              <a:buClr>
                <a:srgbClr val="000000"/>
              </a:buClr>
              <a:buFont typeface="Arial" panose="020B0604020202020204" pitchFamily="34" charset="0"/>
              <a:buChar char="•"/>
              <a:defRPr/>
            </a:pPr>
            <a:r>
              <a:rPr lang="en-US" sz="2667" kern="0" dirty="0">
                <a:solidFill>
                  <a:srgbClr val="000000"/>
                </a:solidFill>
                <a:latin typeface="Arial"/>
                <a:cs typeface="Arial"/>
                <a:sym typeface="Arial"/>
              </a:rPr>
              <a:t>Having dates in the index makes it easy to select entries by date (or even in a date range), as we will see in Data Wrangling with Pandas:</a:t>
            </a:r>
            <a:endParaRPr lang="en-US" sz="2400" kern="0" dirty="0">
              <a:solidFill>
                <a:srgbClr val="ED7D31"/>
              </a:solidFill>
              <a:latin typeface="Arial"/>
              <a:cs typeface="Arial"/>
              <a:sym typeface="Arial"/>
            </a:endParaRPr>
          </a:p>
        </p:txBody>
      </p:sp>
      <p:pic>
        <p:nvPicPr>
          <p:cNvPr id="7" name="Picture 6">
            <a:extLst>
              <a:ext uri="{FF2B5EF4-FFF2-40B4-BE49-F238E27FC236}">
                <a16:creationId xmlns:a16="http://schemas.microsoft.com/office/drawing/2014/main" id="{D07EC264-E9E7-42E4-B2CC-8BE803F343E1}"/>
              </a:ext>
            </a:extLst>
          </p:cNvPr>
          <p:cNvPicPr>
            <a:picLocks noChangeAspect="1"/>
          </p:cNvPicPr>
          <p:nvPr/>
        </p:nvPicPr>
        <p:blipFill>
          <a:blip r:embed="rId3"/>
          <a:stretch>
            <a:fillRect/>
          </a:stretch>
        </p:blipFill>
        <p:spPr>
          <a:xfrm>
            <a:off x="5627079" y="1562383"/>
            <a:ext cx="5368493" cy="4381184"/>
          </a:xfrm>
          <a:prstGeom prst="rect">
            <a:avLst/>
          </a:prstGeom>
        </p:spPr>
      </p:pic>
    </p:spTree>
    <p:extLst>
      <p:ext uri="{BB962C8B-B14F-4D97-AF65-F5344CB8AC3E}">
        <p14:creationId xmlns:p14="http://schemas.microsoft.com/office/powerpoint/2010/main" val="34568192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5627079" y="6260123"/>
            <a:ext cx="741877" cy="412355"/>
          </a:xfrm>
        </p:spPr>
        <p:txBody>
          <a:bodyPr/>
          <a:lstStyle/>
          <a:p>
            <a:pPr marL="14942" defTabSz="1219170">
              <a:buClr>
                <a:srgbClr val="000000"/>
              </a:buClr>
              <a:defRPr/>
            </a:pPr>
            <a:r>
              <a:rPr lang="en-US" kern="0" spc="-12" dirty="0">
                <a:solidFill>
                  <a:srgbClr val="FFFFFF"/>
                </a:solidFill>
                <a:latin typeface="Arial"/>
                <a:cs typeface="Arial"/>
                <a:sym typeface="Arial"/>
              </a:rPr>
              <a:t>1</a:t>
            </a:r>
            <a:r>
              <a:rPr lang="en-US" kern="0" spc="-24" dirty="0">
                <a:solidFill>
                  <a:srgbClr val="FFFFFF"/>
                </a:solidFill>
                <a:latin typeface="Arial"/>
                <a:cs typeface="Arial"/>
                <a:sym typeface="Arial"/>
              </a:rPr>
              <a:t>-</a:t>
            </a:r>
            <a:fld id="{81D60167-4931-47E6-BA6A-407CBD079E47}" type="slidenum">
              <a:rPr kern="0">
                <a:solidFill>
                  <a:srgbClr val="FFFFFF"/>
                </a:solidFill>
                <a:latin typeface="Calibri Light"/>
                <a:cs typeface="Calibri Light"/>
                <a:sym typeface="Arial"/>
              </a:rPr>
              <a:pPr marL="14942" defTabSz="1219170">
                <a:buClr>
                  <a:srgbClr val="000000"/>
                </a:buClr>
                <a:defRPr/>
              </a:pPr>
              <a:t>34</a:t>
            </a:fld>
            <a:endParaRPr kern="0" dirty="0">
              <a:solidFill>
                <a:srgbClr val="FFFFFF"/>
              </a:solidFill>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307820"/>
            <a:ext cx="13847704" cy="930443"/>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defTabSz="1219170">
              <a:buClr>
                <a:srgbClr val="000000">
                  <a:lumMod val="50000"/>
                  <a:lumOff val="50000"/>
                </a:srgbClr>
              </a:buClr>
              <a:defRPr/>
            </a:pPr>
            <a:r>
              <a:rPr lang="en-US" sz="4267" kern="0">
                <a:solidFill>
                  <a:srgbClr val="FFFFFF"/>
                </a:solidFill>
                <a:latin typeface="Palatino Linotype"/>
                <a:sym typeface="Arial"/>
              </a:rPr>
              <a:t>From a Python object</a:t>
            </a:r>
            <a:endParaRPr lang="en-US" sz="4267" kern="0" dirty="0">
              <a:solidFill>
                <a:srgbClr val="FFFFFF"/>
              </a:solidFill>
              <a:latin typeface="Palatino Linotype"/>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620299" y="1613122"/>
            <a:ext cx="10951397" cy="2232235"/>
          </a:xfrm>
          <a:prstGeom prst="rect">
            <a:avLst/>
          </a:prstGeom>
        </p:spPr>
        <p:txBody>
          <a:bodyPr vert="horz" wrap="square" lIns="0" tIns="16087" rIns="0" bIns="0" rtlCol="0">
            <a:spAutoFit/>
          </a:bodyPr>
          <a:lstStyle/>
          <a:p>
            <a:pPr marL="457189" indent="-457189" defTabSz="1219170">
              <a:buClr>
                <a:srgbClr val="000000"/>
              </a:buClr>
              <a:buFont typeface="Arial" panose="020B0604020202020204" pitchFamily="34" charset="0"/>
              <a:buChar char="•"/>
              <a:defRPr/>
            </a:pPr>
            <a:r>
              <a:rPr lang="en-US" sz="2400" kern="0" dirty="0">
                <a:solidFill>
                  <a:srgbClr val="000000"/>
                </a:solidFill>
                <a:latin typeface="Arial"/>
                <a:cs typeface="Arial"/>
                <a:sym typeface="Arial"/>
              </a:rPr>
              <a:t>In cases where the data isn't a dictionary, but rather a list of dictionaries, we can still use </a:t>
            </a:r>
            <a:r>
              <a:rPr lang="en-US" sz="2400" kern="0" dirty="0" err="1">
                <a:solidFill>
                  <a:srgbClr val="000000"/>
                </a:solidFill>
                <a:latin typeface="Arial"/>
                <a:cs typeface="Arial"/>
                <a:sym typeface="Arial"/>
              </a:rPr>
              <a:t>pd.DataFrame</a:t>
            </a:r>
            <a:r>
              <a:rPr lang="en-US" sz="2400" kern="0" dirty="0">
                <a:solidFill>
                  <a:srgbClr val="000000"/>
                </a:solidFill>
                <a:latin typeface="Arial"/>
                <a:cs typeface="Arial"/>
                <a:sym typeface="Arial"/>
              </a:rPr>
              <a:t>(). </a:t>
            </a:r>
          </a:p>
          <a:p>
            <a:pPr marL="457189" indent="-457189" defTabSz="1219170">
              <a:buClr>
                <a:srgbClr val="000000"/>
              </a:buClr>
              <a:buFont typeface="Arial" panose="020B0604020202020204" pitchFamily="34" charset="0"/>
              <a:buChar char="•"/>
              <a:defRPr/>
            </a:pPr>
            <a:r>
              <a:rPr lang="en-US" sz="2400" kern="0" dirty="0">
                <a:solidFill>
                  <a:srgbClr val="000000"/>
                </a:solidFill>
                <a:latin typeface="Arial"/>
                <a:cs typeface="Arial"/>
                <a:sym typeface="Arial"/>
              </a:rPr>
              <a:t>Data in this format is what we would expect when consuming from an API. </a:t>
            </a:r>
          </a:p>
          <a:p>
            <a:pPr marL="457189" indent="-457189" defTabSz="1219170">
              <a:buClr>
                <a:srgbClr val="000000"/>
              </a:buClr>
              <a:buFont typeface="Arial" panose="020B0604020202020204" pitchFamily="34" charset="0"/>
              <a:buChar char="•"/>
              <a:defRPr/>
            </a:pPr>
            <a:r>
              <a:rPr lang="en-US" sz="2400" kern="0" dirty="0">
                <a:solidFill>
                  <a:srgbClr val="000000"/>
                </a:solidFill>
                <a:latin typeface="Arial"/>
                <a:cs typeface="Arial"/>
                <a:sym typeface="Arial"/>
              </a:rPr>
              <a:t>Each entry in the list will be a dictionary, where the keys of the dictionary are the column names and the values of the dictionary are the values for that column at that index:</a:t>
            </a:r>
            <a:endParaRPr lang="en-US" sz="2133" kern="0" dirty="0">
              <a:solidFill>
                <a:srgbClr val="ED7D31"/>
              </a:solidFill>
              <a:latin typeface="Arial"/>
              <a:cs typeface="Arial"/>
              <a:sym typeface="Arial"/>
            </a:endParaRPr>
          </a:p>
        </p:txBody>
      </p:sp>
      <p:pic>
        <p:nvPicPr>
          <p:cNvPr id="3" name="Picture 2">
            <a:extLst>
              <a:ext uri="{FF2B5EF4-FFF2-40B4-BE49-F238E27FC236}">
                <a16:creationId xmlns:a16="http://schemas.microsoft.com/office/drawing/2014/main" id="{52E36804-D09A-4174-9F0D-95830FF24DF2}"/>
              </a:ext>
            </a:extLst>
          </p:cNvPr>
          <p:cNvPicPr>
            <a:picLocks noChangeAspect="1"/>
          </p:cNvPicPr>
          <p:nvPr/>
        </p:nvPicPr>
        <p:blipFill>
          <a:blip r:embed="rId3"/>
          <a:stretch>
            <a:fillRect/>
          </a:stretch>
        </p:blipFill>
        <p:spPr>
          <a:xfrm>
            <a:off x="2018570" y="3899879"/>
            <a:ext cx="8154855" cy="2360244"/>
          </a:xfrm>
          <a:prstGeom prst="rect">
            <a:avLst/>
          </a:prstGeom>
        </p:spPr>
      </p:pic>
    </p:spTree>
    <p:extLst>
      <p:ext uri="{BB962C8B-B14F-4D97-AF65-F5344CB8AC3E}">
        <p14:creationId xmlns:p14="http://schemas.microsoft.com/office/powerpoint/2010/main" val="330319376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5627079" y="6260123"/>
            <a:ext cx="741877" cy="412355"/>
          </a:xfrm>
        </p:spPr>
        <p:txBody>
          <a:bodyPr/>
          <a:lstStyle/>
          <a:p>
            <a:pPr marL="14942" defTabSz="1219170">
              <a:buClr>
                <a:srgbClr val="000000"/>
              </a:buClr>
              <a:defRPr/>
            </a:pPr>
            <a:r>
              <a:rPr lang="en-US" kern="0" spc="-12" dirty="0">
                <a:solidFill>
                  <a:srgbClr val="FFFFFF"/>
                </a:solidFill>
                <a:latin typeface="Arial"/>
                <a:cs typeface="Arial"/>
                <a:sym typeface="Arial"/>
              </a:rPr>
              <a:t>1</a:t>
            </a:r>
            <a:r>
              <a:rPr lang="en-US" kern="0" spc="-24" dirty="0">
                <a:solidFill>
                  <a:srgbClr val="FFFFFF"/>
                </a:solidFill>
                <a:latin typeface="Arial"/>
                <a:cs typeface="Arial"/>
                <a:sym typeface="Arial"/>
              </a:rPr>
              <a:t>-</a:t>
            </a:r>
            <a:fld id="{81D60167-4931-47E6-BA6A-407CBD079E47}" type="slidenum">
              <a:rPr kern="0">
                <a:solidFill>
                  <a:srgbClr val="FFFFFF"/>
                </a:solidFill>
                <a:latin typeface="Calibri Light"/>
                <a:cs typeface="Calibri Light"/>
                <a:sym typeface="Arial"/>
              </a:rPr>
              <a:pPr marL="14942" defTabSz="1219170">
                <a:buClr>
                  <a:srgbClr val="000000"/>
                </a:buClr>
                <a:defRPr/>
              </a:pPr>
              <a:t>35</a:t>
            </a:fld>
            <a:endParaRPr kern="0" dirty="0">
              <a:solidFill>
                <a:srgbClr val="FFFFFF"/>
              </a:solidFill>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307820"/>
            <a:ext cx="13847704" cy="930443"/>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defTabSz="1219170">
              <a:buClr>
                <a:srgbClr val="000000">
                  <a:lumMod val="50000"/>
                  <a:lumOff val="50000"/>
                </a:srgbClr>
              </a:buClr>
              <a:defRPr/>
            </a:pPr>
            <a:r>
              <a:rPr lang="en-US" sz="4267" kern="0">
                <a:solidFill>
                  <a:srgbClr val="FFFFFF"/>
                </a:solidFill>
                <a:latin typeface="Palatino Linotype"/>
                <a:sym typeface="Arial"/>
              </a:rPr>
              <a:t>From a Python object</a:t>
            </a:r>
            <a:endParaRPr lang="en-US" sz="4267" kern="0" dirty="0">
              <a:solidFill>
                <a:srgbClr val="FFFFFF"/>
              </a:solidFill>
              <a:latin typeface="Palatino Linotype"/>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620298" y="1977748"/>
            <a:ext cx="10951397" cy="754908"/>
          </a:xfrm>
          <a:prstGeom prst="rect">
            <a:avLst/>
          </a:prstGeom>
        </p:spPr>
        <p:txBody>
          <a:bodyPr vert="horz" wrap="square" lIns="0" tIns="16087" rIns="0" bIns="0" rtlCol="0">
            <a:spAutoFit/>
          </a:bodyPr>
          <a:lstStyle/>
          <a:p>
            <a:pPr marL="457189" indent="-457189" defTabSz="1219170">
              <a:buClr>
                <a:srgbClr val="000000"/>
              </a:buClr>
              <a:buFont typeface="Arial" panose="020B0604020202020204" pitchFamily="34" charset="0"/>
              <a:buChar char="•"/>
              <a:defRPr/>
            </a:pPr>
            <a:r>
              <a:rPr lang="en-US" sz="2400" kern="0" dirty="0">
                <a:solidFill>
                  <a:srgbClr val="000000"/>
                </a:solidFill>
                <a:latin typeface="Arial"/>
                <a:cs typeface="Arial"/>
                <a:sym typeface="Arial"/>
              </a:rPr>
              <a:t>This gives us a </a:t>
            </a:r>
            <a:r>
              <a:rPr lang="en-US" sz="2400" kern="0" dirty="0" err="1">
                <a:solidFill>
                  <a:srgbClr val="000000"/>
                </a:solidFill>
                <a:latin typeface="Arial"/>
                <a:cs typeface="Arial"/>
                <a:sym typeface="Arial"/>
              </a:rPr>
              <a:t>dataframe</a:t>
            </a:r>
            <a:r>
              <a:rPr lang="en-US" sz="2400" kern="0" dirty="0">
                <a:solidFill>
                  <a:srgbClr val="000000"/>
                </a:solidFill>
                <a:latin typeface="Arial"/>
                <a:cs typeface="Arial"/>
                <a:sym typeface="Arial"/>
              </a:rPr>
              <a:t> of three rows (one for each entry in the list) with two columns (one for each key in the dictionaries):</a:t>
            </a:r>
            <a:endParaRPr lang="en-US" sz="2133" kern="0" dirty="0">
              <a:solidFill>
                <a:srgbClr val="ED7D31"/>
              </a:solidFill>
              <a:latin typeface="Arial"/>
              <a:cs typeface="Arial"/>
              <a:sym typeface="Arial"/>
            </a:endParaRPr>
          </a:p>
        </p:txBody>
      </p:sp>
      <p:pic>
        <p:nvPicPr>
          <p:cNvPr id="8" name="Picture 7">
            <a:extLst>
              <a:ext uri="{FF2B5EF4-FFF2-40B4-BE49-F238E27FC236}">
                <a16:creationId xmlns:a16="http://schemas.microsoft.com/office/drawing/2014/main" id="{84FBBCE9-14F4-4CF5-BDEB-A68632AF6D17}"/>
              </a:ext>
            </a:extLst>
          </p:cNvPr>
          <p:cNvPicPr>
            <a:picLocks noChangeAspect="1"/>
          </p:cNvPicPr>
          <p:nvPr/>
        </p:nvPicPr>
        <p:blipFill>
          <a:blip r:embed="rId3"/>
          <a:stretch>
            <a:fillRect/>
          </a:stretch>
        </p:blipFill>
        <p:spPr>
          <a:xfrm>
            <a:off x="4229644" y="2938833"/>
            <a:ext cx="3732705" cy="3115112"/>
          </a:xfrm>
          <a:prstGeom prst="rect">
            <a:avLst/>
          </a:prstGeom>
        </p:spPr>
      </p:pic>
    </p:spTree>
    <p:extLst>
      <p:ext uri="{BB962C8B-B14F-4D97-AF65-F5344CB8AC3E}">
        <p14:creationId xmlns:p14="http://schemas.microsoft.com/office/powerpoint/2010/main" val="263291298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5627079" y="6260123"/>
            <a:ext cx="741877" cy="412355"/>
          </a:xfrm>
        </p:spPr>
        <p:txBody>
          <a:bodyPr/>
          <a:lstStyle/>
          <a:p>
            <a:pPr marL="14942" defTabSz="1219170">
              <a:buClr>
                <a:srgbClr val="000000"/>
              </a:buClr>
              <a:defRPr/>
            </a:pPr>
            <a:r>
              <a:rPr lang="en-US" kern="0" spc="-12" dirty="0">
                <a:solidFill>
                  <a:srgbClr val="FFFFFF"/>
                </a:solidFill>
                <a:latin typeface="Arial"/>
                <a:cs typeface="Arial"/>
                <a:sym typeface="Arial"/>
              </a:rPr>
              <a:t>1</a:t>
            </a:r>
            <a:r>
              <a:rPr lang="en-US" kern="0" spc="-24" dirty="0">
                <a:solidFill>
                  <a:srgbClr val="FFFFFF"/>
                </a:solidFill>
                <a:latin typeface="Arial"/>
                <a:cs typeface="Arial"/>
                <a:sym typeface="Arial"/>
              </a:rPr>
              <a:t>-</a:t>
            </a:r>
            <a:fld id="{81D60167-4931-47E6-BA6A-407CBD079E47}" type="slidenum">
              <a:rPr kern="0">
                <a:solidFill>
                  <a:srgbClr val="FFFFFF"/>
                </a:solidFill>
                <a:latin typeface="Calibri Light"/>
                <a:cs typeface="Calibri Light"/>
                <a:sym typeface="Arial"/>
              </a:rPr>
              <a:pPr marL="14942" defTabSz="1219170">
                <a:buClr>
                  <a:srgbClr val="000000"/>
                </a:buClr>
                <a:defRPr/>
              </a:pPr>
              <a:t>36</a:t>
            </a:fld>
            <a:endParaRPr kern="0" dirty="0">
              <a:solidFill>
                <a:srgbClr val="FFFFFF"/>
              </a:solidFill>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307820"/>
            <a:ext cx="13847704" cy="930443"/>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defTabSz="1219170">
              <a:buClr>
                <a:srgbClr val="000000">
                  <a:lumMod val="50000"/>
                  <a:lumOff val="50000"/>
                </a:srgbClr>
              </a:buClr>
              <a:defRPr/>
            </a:pPr>
            <a:r>
              <a:rPr lang="en-US" sz="4267" kern="0">
                <a:solidFill>
                  <a:srgbClr val="FFFFFF"/>
                </a:solidFill>
                <a:latin typeface="Palatino Linotype"/>
                <a:sym typeface="Arial"/>
              </a:rPr>
              <a:t>From a Python object</a:t>
            </a:r>
            <a:endParaRPr lang="en-US" sz="4267" kern="0" dirty="0">
              <a:solidFill>
                <a:srgbClr val="FFFFFF"/>
              </a:solidFill>
              <a:latin typeface="Palatino Linotype"/>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620302" y="1484044"/>
            <a:ext cx="10951397" cy="4531006"/>
          </a:xfrm>
          <a:prstGeom prst="rect">
            <a:avLst/>
          </a:prstGeom>
        </p:spPr>
        <p:txBody>
          <a:bodyPr vert="horz" wrap="square" lIns="0" tIns="16087" rIns="0" bIns="0" rtlCol="0">
            <a:spAutoFit/>
          </a:bodyPr>
          <a:lstStyle/>
          <a:p>
            <a:pPr marL="457189" indent="-457189" defTabSz="1219170">
              <a:buClr>
                <a:srgbClr val="000000"/>
              </a:buClr>
              <a:buFont typeface="Arial" panose="020B0604020202020204" pitchFamily="34" charset="0"/>
              <a:buChar char="•"/>
              <a:defRPr/>
            </a:pPr>
            <a:r>
              <a:rPr lang="en-US" sz="2667" kern="0" dirty="0">
                <a:solidFill>
                  <a:srgbClr val="000000"/>
                </a:solidFill>
                <a:latin typeface="Arial"/>
                <a:cs typeface="Arial"/>
                <a:sym typeface="Arial"/>
              </a:rPr>
              <a:t>In fact, </a:t>
            </a:r>
            <a:r>
              <a:rPr lang="en-US" sz="2667" kern="0" dirty="0" err="1">
                <a:solidFill>
                  <a:srgbClr val="000000"/>
                </a:solidFill>
                <a:latin typeface="Arial"/>
                <a:cs typeface="Arial"/>
                <a:sym typeface="Arial"/>
              </a:rPr>
              <a:t>pd.DataFrame</a:t>
            </a:r>
            <a:r>
              <a:rPr lang="en-US" sz="2667" kern="0" dirty="0">
                <a:solidFill>
                  <a:srgbClr val="000000"/>
                </a:solidFill>
                <a:latin typeface="Arial"/>
                <a:cs typeface="Arial"/>
                <a:sym typeface="Arial"/>
              </a:rPr>
              <a:t>() also works for lists of tuples. </a:t>
            </a:r>
          </a:p>
          <a:p>
            <a:pPr marL="457189" indent="-457189" defTabSz="1219170">
              <a:buClr>
                <a:srgbClr val="000000"/>
              </a:buClr>
              <a:buFont typeface="Arial" panose="020B0604020202020204" pitchFamily="34" charset="0"/>
              <a:buChar char="•"/>
              <a:defRPr/>
            </a:pPr>
            <a:endParaRPr lang="en-US" sz="2667" kern="0" dirty="0">
              <a:solidFill>
                <a:srgbClr val="000000"/>
              </a:solidFill>
              <a:latin typeface="Arial"/>
              <a:cs typeface="Arial"/>
              <a:sym typeface="Arial"/>
            </a:endParaRPr>
          </a:p>
          <a:p>
            <a:pPr marL="457189" indent="-457189" defTabSz="1219170">
              <a:buClr>
                <a:srgbClr val="000000"/>
              </a:buClr>
              <a:buFont typeface="Arial" panose="020B0604020202020204" pitchFamily="34" charset="0"/>
              <a:buChar char="•"/>
              <a:defRPr/>
            </a:pPr>
            <a:r>
              <a:rPr lang="en-US" sz="2667" kern="0" dirty="0">
                <a:solidFill>
                  <a:srgbClr val="000000"/>
                </a:solidFill>
                <a:latin typeface="Arial"/>
                <a:cs typeface="Arial"/>
                <a:sym typeface="Arial"/>
              </a:rPr>
              <a:t>Note that we can also pass in the column names as a list through the columns argument:</a:t>
            </a:r>
          </a:p>
          <a:p>
            <a:pPr defTabSz="1219170">
              <a:buClr>
                <a:srgbClr val="000000"/>
              </a:buClr>
              <a:defRPr/>
            </a:pPr>
            <a:r>
              <a:rPr lang="en-US" sz="2667" kern="0" dirty="0">
                <a:solidFill>
                  <a:srgbClr val="ED7D31"/>
                </a:solidFill>
                <a:latin typeface="Arial"/>
                <a:cs typeface="Arial"/>
                <a:sym typeface="Arial"/>
              </a:rPr>
              <a:t>&gt;&gt;&gt; </a:t>
            </a:r>
            <a:r>
              <a:rPr lang="en-US" sz="2667" kern="0" dirty="0" err="1">
                <a:solidFill>
                  <a:srgbClr val="ED7D31"/>
                </a:solidFill>
                <a:latin typeface="Arial"/>
                <a:cs typeface="Arial"/>
                <a:sym typeface="Arial"/>
              </a:rPr>
              <a:t>list_of_tuples</a:t>
            </a:r>
            <a:r>
              <a:rPr lang="en-US" sz="2667" kern="0" dirty="0">
                <a:solidFill>
                  <a:srgbClr val="ED7D31"/>
                </a:solidFill>
                <a:latin typeface="Arial"/>
                <a:cs typeface="Arial"/>
                <a:sym typeface="Arial"/>
              </a:rPr>
              <a:t> = [(n, n**2, n**3) for n in range(5)]</a:t>
            </a:r>
          </a:p>
          <a:p>
            <a:pPr defTabSz="1219170">
              <a:buClr>
                <a:srgbClr val="000000"/>
              </a:buClr>
              <a:defRPr/>
            </a:pPr>
            <a:r>
              <a:rPr lang="en-US" sz="2667" kern="0" dirty="0">
                <a:solidFill>
                  <a:srgbClr val="ED7D31"/>
                </a:solidFill>
                <a:latin typeface="Arial"/>
                <a:cs typeface="Arial"/>
                <a:sym typeface="Arial"/>
              </a:rPr>
              <a:t>&gt;&gt;&gt; </a:t>
            </a:r>
            <a:r>
              <a:rPr lang="en-US" sz="2667" kern="0" dirty="0" err="1">
                <a:solidFill>
                  <a:srgbClr val="ED7D31"/>
                </a:solidFill>
                <a:latin typeface="Arial"/>
                <a:cs typeface="Arial"/>
                <a:sym typeface="Arial"/>
              </a:rPr>
              <a:t>list_of_tuples</a:t>
            </a:r>
            <a:endParaRPr lang="en-US" sz="2667" kern="0" dirty="0">
              <a:solidFill>
                <a:srgbClr val="ED7D31"/>
              </a:solidFill>
              <a:latin typeface="Arial"/>
              <a:cs typeface="Arial"/>
              <a:sym typeface="Arial"/>
            </a:endParaRPr>
          </a:p>
          <a:p>
            <a:pPr defTabSz="1219170">
              <a:buClr>
                <a:srgbClr val="000000"/>
              </a:buClr>
              <a:defRPr/>
            </a:pPr>
            <a:r>
              <a:rPr lang="en-US" sz="2667" kern="0" dirty="0">
                <a:solidFill>
                  <a:srgbClr val="ED7D31"/>
                </a:solidFill>
                <a:latin typeface="Arial"/>
                <a:cs typeface="Arial"/>
                <a:sym typeface="Arial"/>
              </a:rPr>
              <a:t>[(0, 0, 0), (1, 1, 1), (2, 4, 8), (3, 9, 27), (4, 16, 64)]</a:t>
            </a:r>
          </a:p>
          <a:p>
            <a:pPr defTabSz="1219170">
              <a:buClr>
                <a:srgbClr val="000000"/>
              </a:buClr>
              <a:defRPr/>
            </a:pPr>
            <a:r>
              <a:rPr lang="en-US" sz="2667" kern="0" dirty="0">
                <a:solidFill>
                  <a:srgbClr val="ED7D31"/>
                </a:solidFill>
                <a:latin typeface="Arial"/>
                <a:cs typeface="Arial"/>
                <a:sym typeface="Arial"/>
              </a:rPr>
              <a:t>&gt;&gt;&gt; </a:t>
            </a:r>
            <a:r>
              <a:rPr lang="en-US" sz="2667" kern="0" dirty="0" err="1">
                <a:solidFill>
                  <a:srgbClr val="ED7D31"/>
                </a:solidFill>
                <a:latin typeface="Arial"/>
                <a:cs typeface="Arial"/>
                <a:sym typeface="Arial"/>
              </a:rPr>
              <a:t>pd.DataFrame</a:t>
            </a:r>
            <a:r>
              <a:rPr lang="en-US" sz="2667" kern="0" dirty="0">
                <a:solidFill>
                  <a:srgbClr val="ED7D31"/>
                </a:solidFill>
                <a:latin typeface="Arial"/>
                <a:cs typeface="Arial"/>
                <a:sym typeface="Arial"/>
              </a:rPr>
              <a:t>(</a:t>
            </a:r>
          </a:p>
          <a:p>
            <a:pPr defTabSz="1219170">
              <a:buClr>
                <a:srgbClr val="000000"/>
              </a:buClr>
              <a:defRPr/>
            </a:pPr>
            <a:r>
              <a:rPr lang="en-US" sz="2667" kern="0" dirty="0">
                <a:solidFill>
                  <a:srgbClr val="ED7D31"/>
                </a:solidFill>
                <a:latin typeface="Arial"/>
                <a:cs typeface="Arial"/>
                <a:sym typeface="Arial"/>
              </a:rPr>
              <a:t>...     </a:t>
            </a:r>
            <a:r>
              <a:rPr lang="en-US" sz="2667" kern="0" dirty="0" err="1">
                <a:solidFill>
                  <a:srgbClr val="ED7D31"/>
                </a:solidFill>
                <a:latin typeface="Arial"/>
                <a:cs typeface="Arial"/>
                <a:sym typeface="Arial"/>
              </a:rPr>
              <a:t>list_of_tuples</a:t>
            </a:r>
            <a:r>
              <a:rPr lang="en-US" sz="2667" kern="0" dirty="0">
                <a:solidFill>
                  <a:srgbClr val="ED7D31"/>
                </a:solidFill>
                <a:latin typeface="Arial"/>
                <a:cs typeface="Arial"/>
                <a:sym typeface="Arial"/>
              </a:rPr>
              <a:t>,</a:t>
            </a:r>
          </a:p>
          <a:p>
            <a:pPr defTabSz="1219170">
              <a:buClr>
                <a:srgbClr val="000000"/>
              </a:buClr>
              <a:defRPr/>
            </a:pPr>
            <a:r>
              <a:rPr lang="en-US" sz="2667" kern="0" dirty="0">
                <a:solidFill>
                  <a:srgbClr val="ED7D31"/>
                </a:solidFill>
                <a:latin typeface="Arial"/>
                <a:cs typeface="Arial"/>
                <a:sym typeface="Arial"/>
              </a:rPr>
              <a:t>...     columns=['n', '</a:t>
            </a:r>
            <a:r>
              <a:rPr lang="en-US" sz="2667" kern="0" dirty="0" err="1">
                <a:solidFill>
                  <a:srgbClr val="ED7D31"/>
                </a:solidFill>
                <a:latin typeface="Arial"/>
                <a:cs typeface="Arial"/>
                <a:sym typeface="Arial"/>
              </a:rPr>
              <a:t>n_squared</a:t>
            </a:r>
            <a:r>
              <a:rPr lang="en-US" sz="2667" kern="0" dirty="0">
                <a:solidFill>
                  <a:srgbClr val="ED7D31"/>
                </a:solidFill>
                <a:latin typeface="Arial"/>
                <a:cs typeface="Arial"/>
                <a:sym typeface="Arial"/>
              </a:rPr>
              <a:t>', '</a:t>
            </a:r>
            <a:r>
              <a:rPr lang="en-US" sz="2667" kern="0" dirty="0" err="1">
                <a:solidFill>
                  <a:srgbClr val="ED7D31"/>
                </a:solidFill>
                <a:latin typeface="Arial"/>
                <a:cs typeface="Arial"/>
                <a:sym typeface="Arial"/>
              </a:rPr>
              <a:t>n_cubed</a:t>
            </a:r>
            <a:r>
              <a:rPr lang="en-US" sz="2667" kern="0" dirty="0">
                <a:solidFill>
                  <a:srgbClr val="ED7D31"/>
                </a:solidFill>
                <a:latin typeface="Arial"/>
                <a:cs typeface="Arial"/>
                <a:sym typeface="Arial"/>
              </a:rPr>
              <a:t>']</a:t>
            </a:r>
          </a:p>
          <a:p>
            <a:pPr defTabSz="1219170">
              <a:buClr>
                <a:srgbClr val="000000"/>
              </a:buClr>
              <a:defRPr/>
            </a:pPr>
            <a:r>
              <a:rPr lang="en-US" sz="2667" kern="0" dirty="0">
                <a:solidFill>
                  <a:srgbClr val="ED7D31"/>
                </a:solidFill>
                <a:latin typeface="Arial"/>
                <a:cs typeface="Arial"/>
                <a:sym typeface="Arial"/>
              </a:rPr>
              <a:t>... )</a:t>
            </a:r>
            <a:endParaRPr lang="en-US" sz="2400" kern="0" dirty="0">
              <a:solidFill>
                <a:srgbClr val="ED7D31"/>
              </a:solidFill>
              <a:latin typeface="Arial"/>
              <a:cs typeface="Arial"/>
              <a:sym typeface="Arial"/>
            </a:endParaRPr>
          </a:p>
        </p:txBody>
      </p:sp>
      <p:pic>
        <p:nvPicPr>
          <p:cNvPr id="6" name="Picture 5">
            <a:extLst>
              <a:ext uri="{FF2B5EF4-FFF2-40B4-BE49-F238E27FC236}">
                <a16:creationId xmlns:a16="http://schemas.microsoft.com/office/drawing/2014/main" id="{BD96DBC5-75FD-4266-B424-151872ABC6D2}"/>
              </a:ext>
            </a:extLst>
          </p:cNvPr>
          <p:cNvPicPr>
            <a:picLocks noChangeAspect="1"/>
          </p:cNvPicPr>
          <p:nvPr/>
        </p:nvPicPr>
        <p:blipFill rotWithShape="1">
          <a:blip r:embed="rId3"/>
          <a:srcRect l="2631" t="4102" r="4801" b="3412"/>
          <a:stretch/>
        </p:blipFill>
        <p:spPr>
          <a:xfrm>
            <a:off x="8706059" y="4414291"/>
            <a:ext cx="2865640" cy="1702100"/>
          </a:xfrm>
          <a:prstGeom prst="rect">
            <a:avLst/>
          </a:prstGeom>
        </p:spPr>
      </p:pic>
    </p:spTree>
    <p:extLst>
      <p:ext uri="{BB962C8B-B14F-4D97-AF65-F5344CB8AC3E}">
        <p14:creationId xmlns:p14="http://schemas.microsoft.com/office/powerpoint/2010/main" val="330455931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5627079" y="6260123"/>
            <a:ext cx="741877" cy="412355"/>
          </a:xfrm>
        </p:spPr>
        <p:txBody>
          <a:bodyPr/>
          <a:lstStyle/>
          <a:p>
            <a:pPr marL="14942" defTabSz="1219170">
              <a:buClr>
                <a:srgbClr val="000000"/>
              </a:buClr>
              <a:defRPr/>
            </a:pPr>
            <a:r>
              <a:rPr lang="en-US" kern="0" spc="-12" dirty="0">
                <a:solidFill>
                  <a:srgbClr val="FFFFFF"/>
                </a:solidFill>
                <a:latin typeface="Arial"/>
                <a:cs typeface="Arial"/>
                <a:sym typeface="Arial"/>
              </a:rPr>
              <a:t>1</a:t>
            </a:r>
            <a:r>
              <a:rPr lang="en-US" kern="0" spc="-24" dirty="0">
                <a:solidFill>
                  <a:srgbClr val="FFFFFF"/>
                </a:solidFill>
                <a:latin typeface="Arial"/>
                <a:cs typeface="Arial"/>
                <a:sym typeface="Arial"/>
              </a:rPr>
              <a:t>-</a:t>
            </a:r>
            <a:fld id="{81D60167-4931-47E6-BA6A-407CBD079E47}" type="slidenum">
              <a:rPr kern="0">
                <a:solidFill>
                  <a:srgbClr val="FFFFFF"/>
                </a:solidFill>
                <a:latin typeface="Calibri Light"/>
                <a:cs typeface="Calibri Light"/>
                <a:sym typeface="Arial"/>
              </a:rPr>
              <a:pPr marL="14942" defTabSz="1219170">
                <a:buClr>
                  <a:srgbClr val="000000"/>
                </a:buClr>
                <a:defRPr/>
              </a:pPr>
              <a:t>37</a:t>
            </a:fld>
            <a:endParaRPr kern="0" dirty="0">
              <a:solidFill>
                <a:srgbClr val="FFFFFF"/>
              </a:solidFill>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307820"/>
            <a:ext cx="13847704" cy="930443"/>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defTabSz="1219170">
              <a:buClr>
                <a:srgbClr val="000000">
                  <a:lumMod val="50000"/>
                  <a:lumOff val="50000"/>
                </a:srgbClr>
              </a:buClr>
              <a:defRPr/>
            </a:pPr>
            <a:r>
              <a:rPr lang="en-US" sz="4267" kern="0">
                <a:solidFill>
                  <a:srgbClr val="FFFFFF"/>
                </a:solidFill>
                <a:latin typeface="Palatino Linotype"/>
                <a:sym typeface="Arial"/>
              </a:rPr>
              <a:t>From a Python object</a:t>
            </a:r>
            <a:endParaRPr lang="en-US" sz="4267" kern="0" dirty="0">
              <a:solidFill>
                <a:srgbClr val="FFFFFF"/>
              </a:solidFill>
              <a:latin typeface="Palatino Linotype"/>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620302" y="1484043"/>
            <a:ext cx="10951397" cy="837110"/>
          </a:xfrm>
          <a:prstGeom prst="rect">
            <a:avLst/>
          </a:prstGeom>
        </p:spPr>
        <p:txBody>
          <a:bodyPr vert="horz" wrap="square" lIns="0" tIns="16087" rIns="0" bIns="0" rtlCol="0">
            <a:spAutoFit/>
          </a:bodyPr>
          <a:lstStyle/>
          <a:p>
            <a:pPr marL="457189" indent="-457189" defTabSz="1219170">
              <a:buClr>
                <a:srgbClr val="000000"/>
              </a:buClr>
              <a:buFont typeface="Arial" panose="020B0604020202020204" pitchFamily="34" charset="0"/>
              <a:buChar char="•"/>
              <a:defRPr/>
            </a:pPr>
            <a:r>
              <a:rPr lang="en-US" sz="2667" kern="0" dirty="0">
                <a:solidFill>
                  <a:srgbClr val="000000"/>
                </a:solidFill>
                <a:latin typeface="Arial"/>
                <a:cs typeface="Arial"/>
                <a:sym typeface="Arial"/>
              </a:rPr>
              <a:t>Each tuple is treated like a record and becomes a row in the </a:t>
            </a:r>
            <a:r>
              <a:rPr lang="en-US" sz="2667" kern="0" dirty="0" err="1">
                <a:solidFill>
                  <a:srgbClr val="000000"/>
                </a:solidFill>
                <a:latin typeface="Arial"/>
                <a:cs typeface="Arial"/>
                <a:sym typeface="Arial"/>
              </a:rPr>
              <a:t>dataframe</a:t>
            </a:r>
            <a:r>
              <a:rPr lang="en-US" sz="2667" kern="0" dirty="0">
                <a:solidFill>
                  <a:srgbClr val="000000"/>
                </a:solidFill>
                <a:latin typeface="Arial"/>
                <a:cs typeface="Arial"/>
                <a:sym typeface="Arial"/>
              </a:rPr>
              <a:t>:</a:t>
            </a:r>
            <a:endParaRPr lang="en-US" sz="2400" kern="0" dirty="0">
              <a:solidFill>
                <a:srgbClr val="ED7D31"/>
              </a:solidFill>
              <a:latin typeface="Arial"/>
              <a:cs typeface="Arial"/>
              <a:sym typeface="Arial"/>
            </a:endParaRPr>
          </a:p>
        </p:txBody>
      </p:sp>
      <p:pic>
        <p:nvPicPr>
          <p:cNvPr id="11" name="Picture 10">
            <a:extLst>
              <a:ext uri="{FF2B5EF4-FFF2-40B4-BE49-F238E27FC236}">
                <a16:creationId xmlns:a16="http://schemas.microsoft.com/office/drawing/2014/main" id="{0C743C16-C069-4837-836D-3E610EFDD0DB}"/>
              </a:ext>
            </a:extLst>
          </p:cNvPr>
          <p:cNvPicPr>
            <a:picLocks noChangeAspect="1"/>
          </p:cNvPicPr>
          <p:nvPr/>
        </p:nvPicPr>
        <p:blipFill>
          <a:blip r:embed="rId3"/>
          <a:stretch>
            <a:fillRect/>
          </a:stretch>
        </p:blipFill>
        <p:spPr>
          <a:xfrm>
            <a:off x="4071136" y="2461091"/>
            <a:ext cx="4049729" cy="3799032"/>
          </a:xfrm>
          <a:prstGeom prst="rect">
            <a:avLst/>
          </a:prstGeom>
        </p:spPr>
      </p:pic>
    </p:spTree>
    <p:extLst>
      <p:ext uri="{BB962C8B-B14F-4D97-AF65-F5344CB8AC3E}">
        <p14:creationId xmlns:p14="http://schemas.microsoft.com/office/powerpoint/2010/main" val="221691026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5627079" y="6260123"/>
            <a:ext cx="741877" cy="412355"/>
          </a:xfrm>
        </p:spPr>
        <p:txBody>
          <a:bodyPr/>
          <a:lstStyle/>
          <a:p>
            <a:pPr marL="14942" defTabSz="1219170">
              <a:buClr>
                <a:srgbClr val="000000"/>
              </a:buClr>
              <a:defRPr/>
            </a:pPr>
            <a:r>
              <a:rPr lang="en-US" kern="0" spc="-12" dirty="0">
                <a:solidFill>
                  <a:srgbClr val="FFFFFF"/>
                </a:solidFill>
                <a:latin typeface="Arial"/>
                <a:cs typeface="Arial"/>
                <a:sym typeface="Arial"/>
              </a:rPr>
              <a:t>1</a:t>
            </a:r>
            <a:r>
              <a:rPr lang="en-US" kern="0" spc="-24" dirty="0">
                <a:solidFill>
                  <a:srgbClr val="FFFFFF"/>
                </a:solidFill>
                <a:latin typeface="Arial"/>
                <a:cs typeface="Arial"/>
                <a:sym typeface="Arial"/>
              </a:rPr>
              <a:t>-</a:t>
            </a:r>
            <a:fld id="{81D60167-4931-47E6-BA6A-407CBD079E47}" type="slidenum">
              <a:rPr kern="0">
                <a:solidFill>
                  <a:srgbClr val="FFFFFF"/>
                </a:solidFill>
                <a:latin typeface="Calibri Light"/>
                <a:cs typeface="Calibri Light"/>
                <a:sym typeface="Arial"/>
              </a:rPr>
              <a:pPr marL="14942" defTabSz="1219170">
                <a:buClr>
                  <a:srgbClr val="000000"/>
                </a:buClr>
                <a:defRPr/>
              </a:pPr>
              <a:t>38</a:t>
            </a:fld>
            <a:endParaRPr kern="0" dirty="0">
              <a:solidFill>
                <a:srgbClr val="FFFFFF"/>
              </a:solidFill>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307820"/>
            <a:ext cx="13847704" cy="930443"/>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defTabSz="1219170">
              <a:buClr>
                <a:srgbClr val="000000">
                  <a:lumMod val="50000"/>
                  <a:lumOff val="50000"/>
                </a:srgbClr>
              </a:buClr>
              <a:defRPr/>
            </a:pPr>
            <a:r>
              <a:rPr lang="en-US" sz="4267" kern="0">
                <a:solidFill>
                  <a:srgbClr val="FFFFFF"/>
                </a:solidFill>
                <a:latin typeface="Palatino Linotype"/>
                <a:sym typeface="Arial"/>
              </a:rPr>
              <a:t>From a Python object</a:t>
            </a:r>
            <a:endParaRPr lang="en-US" sz="4267" kern="0" dirty="0">
              <a:solidFill>
                <a:srgbClr val="FFFFFF"/>
              </a:solidFill>
              <a:latin typeface="Palatino Linotype"/>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725179" y="1484044"/>
            <a:ext cx="10951397" cy="4531006"/>
          </a:xfrm>
          <a:prstGeom prst="rect">
            <a:avLst/>
          </a:prstGeom>
        </p:spPr>
        <p:txBody>
          <a:bodyPr vert="horz" wrap="square" lIns="0" tIns="16087" rIns="0" bIns="0" rtlCol="0">
            <a:spAutoFit/>
          </a:bodyPr>
          <a:lstStyle/>
          <a:p>
            <a:pPr marL="457189" indent="-457189" defTabSz="1219170">
              <a:buClr>
                <a:srgbClr val="000000"/>
              </a:buClr>
              <a:buFont typeface="Arial" panose="020B0604020202020204" pitchFamily="34" charset="0"/>
              <a:buChar char="•"/>
              <a:defRPr/>
            </a:pPr>
            <a:r>
              <a:rPr lang="en-US" sz="2667" kern="0" dirty="0">
                <a:solidFill>
                  <a:srgbClr val="000000"/>
                </a:solidFill>
                <a:latin typeface="Arial"/>
                <a:cs typeface="Arial"/>
                <a:sym typeface="Arial"/>
              </a:rPr>
              <a:t>We also have the option of using </a:t>
            </a:r>
            <a:r>
              <a:rPr lang="en-US" sz="2667" kern="0" dirty="0" err="1">
                <a:solidFill>
                  <a:srgbClr val="000000"/>
                </a:solidFill>
                <a:latin typeface="Arial"/>
                <a:cs typeface="Arial"/>
                <a:sym typeface="Arial"/>
              </a:rPr>
              <a:t>pd.DataFrame</a:t>
            </a:r>
            <a:r>
              <a:rPr lang="en-US" sz="2667" kern="0" dirty="0">
                <a:solidFill>
                  <a:srgbClr val="000000"/>
                </a:solidFill>
                <a:latin typeface="Arial"/>
                <a:cs typeface="Arial"/>
                <a:sym typeface="Arial"/>
              </a:rPr>
              <a:t>() with NumPy arrays:</a:t>
            </a:r>
          </a:p>
          <a:p>
            <a:pPr marL="457189" indent="-457189" defTabSz="1219170">
              <a:buClr>
                <a:srgbClr val="000000"/>
              </a:buClr>
              <a:buFont typeface="Arial" panose="020B0604020202020204" pitchFamily="34" charset="0"/>
              <a:buChar char="•"/>
              <a:defRPr/>
            </a:pPr>
            <a:endParaRPr lang="en-US" sz="2667" kern="0" dirty="0">
              <a:solidFill>
                <a:srgbClr val="000000"/>
              </a:solidFill>
              <a:latin typeface="Arial"/>
              <a:cs typeface="Arial"/>
              <a:sym typeface="Arial"/>
            </a:endParaRPr>
          </a:p>
          <a:p>
            <a:pPr defTabSz="1219170">
              <a:buClr>
                <a:srgbClr val="000000"/>
              </a:buClr>
              <a:defRPr/>
            </a:pPr>
            <a:r>
              <a:rPr lang="en-US" sz="2667" kern="0" dirty="0">
                <a:solidFill>
                  <a:srgbClr val="ED7D31"/>
                </a:solidFill>
                <a:latin typeface="Arial"/>
                <a:cs typeface="Arial"/>
                <a:sym typeface="Arial"/>
              </a:rPr>
              <a:t>&gt;&gt;&gt; </a:t>
            </a:r>
            <a:r>
              <a:rPr lang="en-US" sz="2667" kern="0" dirty="0" err="1">
                <a:solidFill>
                  <a:srgbClr val="ED7D31"/>
                </a:solidFill>
                <a:latin typeface="Arial"/>
                <a:cs typeface="Arial"/>
                <a:sym typeface="Arial"/>
              </a:rPr>
              <a:t>pd.DataFrame</a:t>
            </a:r>
            <a:r>
              <a:rPr lang="en-US" sz="2667" kern="0" dirty="0">
                <a:solidFill>
                  <a:srgbClr val="ED7D31"/>
                </a:solidFill>
                <a:latin typeface="Arial"/>
                <a:cs typeface="Arial"/>
                <a:sym typeface="Arial"/>
              </a:rPr>
              <a:t>(</a:t>
            </a:r>
          </a:p>
          <a:p>
            <a:pPr defTabSz="1219170">
              <a:buClr>
                <a:srgbClr val="000000"/>
              </a:buClr>
              <a:defRPr/>
            </a:pPr>
            <a:r>
              <a:rPr lang="en-US" sz="2667" kern="0" dirty="0">
                <a:solidFill>
                  <a:srgbClr val="ED7D31"/>
                </a:solidFill>
                <a:latin typeface="Arial"/>
                <a:cs typeface="Arial"/>
                <a:sym typeface="Arial"/>
              </a:rPr>
              <a:t>...     </a:t>
            </a:r>
            <a:r>
              <a:rPr lang="en-US" sz="2667" kern="0" dirty="0" err="1">
                <a:solidFill>
                  <a:srgbClr val="ED7D31"/>
                </a:solidFill>
                <a:latin typeface="Arial"/>
                <a:cs typeface="Arial"/>
                <a:sym typeface="Arial"/>
              </a:rPr>
              <a:t>np.array</a:t>
            </a:r>
            <a:r>
              <a:rPr lang="en-US" sz="2667" kern="0" dirty="0">
                <a:solidFill>
                  <a:srgbClr val="ED7D31"/>
                </a:solidFill>
                <a:latin typeface="Arial"/>
                <a:cs typeface="Arial"/>
                <a:sym typeface="Arial"/>
              </a:rPr>
              <a:t>([</a:t>
            </a:r>
          </a:p>
          <a:p>
            <a:pPr defTabSz="1219170">
              <a:buClr>
                <a:srgbClr val="000000"/>
              </a:buClr>
              <a:defRPr/>
            </a:pPr>
            <a:r>
              <a:rPr lang="en-US" sz="2667" kern="0" dirty="0">
                <a:solidFill>
                  <a:srgbClr val="ED7D31"/>
                </a:solidFill>
                <a:latin typeface="Arial"/>
                <a:cs typeface="Arial"/>
                <a:sym typeface="Arial"/>
              </a:rPr>
              <a:t>...         [0, 0, 0],</a:t>
            </a:r>
          </a:p>
          <a:p>
            <a:pPr defTabSz="1219170">
              <a:buClr>
                <a:srgbClr val="000000"/>
              </a:buClr>
              <a:defRPr/>
            </a:pPr>
            <a:r>
              <a:rPr lang="en-US" sz="2667" kern="0" dirty="0">
                <a:solidFill>
                  <a:srgbClr val="ED7D31"/>
                </a:solidFill>
                <a:latin typeface="Arial"/>
                <a:cs typeface="Arial"/>
                <a:sym typeface="Arial"/>
              </a:rPr>
              <a:t>...         [1, 1, 1],</a:t>
            </a:r>
          </a:p>
          <a:p>
            <a:pPr defTabSz="1219170">
              <a:buClr>
                <a:srgbClr val="000000"/>
              </a:buClr>
              <a:defRPr/>
            </a:pPr>
            <a:r>
              <a:rPr lang="en-US" sz="2667" kern="0" dirty="0">
                <a:solidFill>
                  <a:srgbClr val="ED7D31"/>
                </a:solidFill>
                <a:latin typeface="Arial"/>
                <a:cs typeface="Arial"/>
                <a:sym typeface="Arial"/>
              </a:rPr>
              <a:t>...         [2, 4, 8],</a:t>
            </a:r>
          </a:p>
          <a:p>
            <a:pPr defTabSz="1219170">
              <a:buClr>
                <a:srgbClr val="000000"/>
              </a:buClr>
              <a:defRPr/>
            </a:pPr>
            <a:r>
              <a:rPr lang="en-US" sz="2667" kern="0" dirty="0">
                <a:solidFill>
                  <a:srgbClr val="ED7D31"/>
                </a:solidFill>
                <a:latin typeface="Arial"/>
                <a:cs typeface="Arial"/>
                <a:sym typeface="Arial"/>
              </a:rPr>
              <a:t>...         [3, 9, 27],</a:t>
            </a:r>
          </a:p>
          <a:p>
            <a:pPr defTabSz="1219170">
              <a:buClr>
                <a:srgbClr val="000000"/>
              </a:buClr>
              <a:defRPr/>
            </a:pPr>
            <a:r>
              <a:rPr lang="en-US" sz="2667" kern="0" dirty="0">
                <a:solidFill>
                  <a:srgbClr val="ED7D31"/>
                </a:solidFill>
                <a:latin typeface="Arial"/>
                <a:cs typeface="Arial"/>
                <a:sym typeface="Arial"/>
              </a:rPr>
              <a:t>...         [4, 16, 64]</a:t>
            </a:r>
          </a:p>
          <a:p>
            <a:pPr defTabSz="1219170">
              <a:buClr>
                <a:srgbClr val="000000"/>
              </a:buClr>
              <a:defRPr/>
            </a:pPr>
            <a:r>
              <a:rPr lang="en-US" sz="2667" kern="0" dirty="0">
                <a:solidFill>
                  <a:srgbClr val="ED7D31"/>
                </a:solidFill>
                <a:latin typeface="Arial"/>
                <a:cs typeface="Arial"/>
                <a:sym typeface="Arial"/>
              </a:rPr>
              <a:t>...     ]), columns=['n', '</a:t>
            </a:r>
            <a:r>
              <a:rPr lang="en-US" sz="2667" kern="0" dirty="0" err="1">
                <a:solidFill>
                  <a:srgbClr val="ED7D31"/>
                </a:solidFill>
                <a:latin typeface="Arial"/>
                <a:cs typeface="Arial"/>
                <a:sym typeface="Arial"/>
              </a:rPr>
              <a:t>n_squared</a:t>
            </a:r>
            <a:r>
              <a:rPr lang="en-US" sz="2667" kern="0" dirty="0">
                <a:solidFill>
                  <a:srgbClr val="ED7D31"/>
                </a:solidFill>
                <a:latin typeface="Arial"/>
                <a:cs typeface="Arial"/>
                <a:sym typeface="Arial"/>
              </a:rPr>
              <a:t>', '</a:t>
            </a:r>
            <a:r>
              <a:rPr lang="en-US" sz="2667" kern="0" dirty="0" err="1">
                <a:solidFill>
                  <a:srgbClr val="ED7D31"/>
                </a:solidFill>
                <a:latin typeface="Arial"/>
                <a:cs typeface="Arial"/>
                <a:sym typeface="Arial"/>
              </a:rPr>
              <a:t>n_cubed</a:t>
            </a:r>
            <a:r>
              <a:rPr lang="en-US" sz="2667" kern="0" dirty="0">
                <a:solidFill>
                  <a:srgbClr val="ED7D31"/>
                </a:solidFill>
                <a:latin typeface="Arial"/>
                <a:cs typeface="Arial"/>
                <a:sym typeface="Arial"/>
              </a:rPr>
              <a:t>']</a:t>
            </a:r>
          </a:p>
          <a:p>
            <a:pPr defTabSz="1219170">
              <a:buClr>
                <a:srgbClr val="000000"/>
              </a:buClr>
              <a:defRPr/>
            </a:pPr>
            <a:r>
              <a:rPr lang="en-US" sz="2667" kern="0" dirty="0">
                <a:solidFill>
                  <a:srgbClr val="ED7D31"/>
                </a:solidFill>
                <a:latin typeface="Arial"/>
                <a:cs typeface="Arial"/>
                <a:sym typeface="Arial"/>
              </a:rPr>
              <a:t>... )</a:t>
            </a:r>
            <a:endParaRPr lang="en-US" sz="2400" kern="0" dirty="0">
              <a:solidFill>
                <a:srgbClr val="ED7D31"/>
              </a:solidFill>
              <a:latin typeface="Arial"/>
              <a:cs typeface="Arial"/>
              <a:sym typeface="Arial"/>
            </a:endParaRPr>
          </a:p>
        </p:txBody>
      </p:sp>
    </p:spTree>
    <p:extLst>
      <p:ext uri="{BB962C8B-B14F-4D97-AF65-F5344CB8AC3E}">
        <p14:creationId xmlns:p14="http://schemas.microsoft.com/office/powerpoint/2010/main" val="59836795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5627079" y="6260123"/>
            <a:ext cx="741877" cy="412355"/>
          </a:xfrm>
        </p:spPr>
        <p:txBody>
          <a:bodyPr/>
          <a:lstStyle/>
          <a:p>
            <a:pPr marL="14942" defTabSz="1219170">
              <a:buClr>
                <a:srgbClr val="000000"/>
              </a:buClr>
              <a:defRPr/>
            </a:pPr>
            <a:r>
              <a:rPr lang="en-US" kern="0" spc="-12" dirty="0">
                <a:solidFill>
                  <a:srgbClr val="FFFFFF"/>
                </a:solidFill>
                <a:latin typeface="Arial"/>
                <a:cs typeface="Arial"/>
                <a:sym typeface="Arial"/>
              </a:rPr>
              <a:t>1</a:t>
            </a:r>
            <a:r>
              <a:rPr lang="en-US" kern="0" spc="-24" dirty="0">
                <a:solidFill>
                  <a:srgbClr val="FFFFFF"/>
                </a:solidFill>
                <a:latin typeface="Arial"/>
                <a:cs typeface="Arial"/>
                <a:sym typeface="Arial"/>
              </a:rPr>
              <a:t>-</a:t>
            </a:r>
            <a:fld id="{81D60167-4931-47E6-BA6A-407CBD079E47}" type="slidenum">
              <a:rPr kern="0">
                <a:solidFill>
                  <a:srgbClr val="FFFFFF"/>
                </a:solidFill>
                <a:latin typeface="Calibri Light"/>
                <a:cs typeface="Calibri Light"/>
                <a:sym typeface="Arial"/>
              </a:rPr>
              <a:pPr marL="14942" defTabSz="1219170">
                <a:buClr>
                  <a:srgbClr val="000000"/>
                </a:buClr>
                <a:defRPr/>
              </a:pPr>
              <a:t>39</a:t>
            </a:fld>
            <a:endParaRPr kern="0" dirty="0">
              <a:solidFill>
                <a:srgbClr val="FFFFFF"/>
              </a:solidFill>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307820"/>
            <a:ext cx="13847704" cy="930443"/>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defTabSz="1219170">
              <a:buClr>
                <a:srgbClr val="000000">
                  <a:lumMod val="50000"/>
                  <a:lumOff val="50000"/>
                </a:srgbClr>
              </a:buClr>
              <a:defRPr/>
            </a:pPr>
            <a:r>
              <a:rPr lang="en-US" sz="4267" kern="0">
                <a:solidFill>
                  <a:srgbClr val="FFFFFF"/>
                </a:solidFill>
                <a:latin typeface="Palatino Linotype"/>
                <a:sym typeface="Arial"/>
              </a:rPr>
              <a:t>From a file</a:t>
            </a:r>
            <a:endParaRPr lang="en-US" sz="4267" kern="0" dirty="0">
              <a:solidFill>
                <a:srgbClr val="FFFFFF"/>
              </a:solidFill>
              <a:latin typeface="Palatino Linotype"/>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1031452" y="1689228"/>
            <a:ext cx="10129096" cy="4120573"/>
          </a:xfrm>
          <a:prstGeom prst="rect">
            <a:avLst/>
          </a:prstGeom>
        </p:spPr>
        <p:txBody>
          <a:bodyPr vert="horz" wrap="square" lIns="0" tIns="16087" rIns="0" bIns="0" rtlCol="0">
            <a:spAutoFit/>
          </a:bodyPr>
          <a:lstStyle/>
          <a:p>
            <a:pPr marL="457189" indent="-457189" defTabSz="1219170">
              <a:buClr>
                <a:srgbClr val="000000"/>
              </a:buClr>
              <a:buFont typeface="Arial" panose="020B0604020202020204" pitchFamily="34" charset="0"/>
              <a:buChar char="•"/>
              <a:defRPr/>
            </a:pPr>
            <a:r>
              <a:rPr lang="en-US" sz="2667" kern="0" dirty="0">
                <a:solidFill>
                  <a:srgbClr val="000000"/>
                </a:solidFill>
                <a:latin typeface="Arial"/>
                <a:cs typeface="Arial"/>
                <a:sym typeface="Arial"/>
              </a:rPr>
              <a:t>The data we want to analyze will most often come from outside Python. </a:t>
            </a:r>
          </a:p>
          <a:p>
            <a:pPr marL="457189" indent="-457189" defTabSz="1219170">
              <a:buClr>
                <a:srgbClr val="000000"/>
              </a:buClr>
              <a:buFont typeface="Arial" panose="020B0604020202020204" pitchFamily="34" charset="0"/>
              <a:buChar char="•"/>
              <a:defRPr/>
            </a:pPr>
            <a:endParaRPr lang="en-US" sz="2667" kern="0" dirty="0">
              <a:solidFill>
                <a:srgbClr val="000000"/>
              </a:solidFill>
              <a:latin typeface="Arial"/>
              <a:cs typeface="Arial"/>
              <a:sym typeface="Arial"/>
            </a:endParaRPr>
          </a:p>
          <a:p>
            <a:pPr marL="457189" indent="-457189" defTabSz="1219170">
              <a:buClr>
                <a:srgbClr val="000000"/>
              </a:buClr>
              <a:buFont typeface="Arial" panose="020B0604020202020204" pitchFamily="34" charset="0"/>
              <a:buChar char="•"/>
              <a:defRPr/>
            </a:pPr>
            <a:r>
              <a:rPr lang="en-US" sz="2667" kern="0" dirty="0">
                <a:solidFill>
                  <a:srgbClr val="000000"/>
                </a:solidFill>
                <a:latin typeface="Arial"/>
                <a:cs typeface="Arial"/>
                <a:sym typeface="Arial"/>
              </a:rPr>
              <a:t>In many cases, we may obtain a data dump from a database or website and bring it into Python to sift through it. </a:t>
            </a:r>
          </a:p>
          <a:p>
            <a:pPr marL="457189" indent="-457189" defTabSz="1219170">
              <a:buClr>
                <a:srgbClr val="000000"/>
              </a:buClr>
              <a:buFont typeface="Arial" panose="020B0604020202020204" pitchFamily="34" charset="0"/>
              <a:buChar char="•"/>
              <a:defRPr/>
            </a:pPr>
            <a:endParaRPr lang="en-US" sz="2667" kern="0" dirty="0">
              <a:solidFill>
                <a:srgbClr val="000000"/>
              </a:solidFill>
              <a:latin typeface="Arial"/>
              <a:cs typeface="Arial"/>
              <a:sym typeface="Arial"/>
            </a:endParaRPr>
          </a:p>
          <a:p>
            <a:pPr marL="457189" indent="-457189" defTabSz="1219170">
              <a:buClr>
                <a:srgbClr val="000000"/>
              </a:buClr>
              <a:buFont typeface="Arial" panose="020B0604020202020204" pitchFamily="34" charset="0"/>
              <a:buChar char="•"/>
              <a:defRPr/>
            </a:pPr>
            <a:r>
              <a:rPr lang="en-US" sz="2667" kern="0" dirty="0">
                <a:solidFill>
                  <a:srgbClr val="000000"/>
                </a:solidFill>
                <a:latin typeface="Arial"/>
                <a:cs typeface="Arial"/>
                <a:sym typeface="Arial"/>
              </a:rPr>
              <a:t>A data dump gets its name from containing a large amount of data (possibly at a very granular level) and often not discriminating against any of it initially; for this reason, they can be unwieldy.</a:t>
            </a:r>
          </a:p>
        </p:txBody>
      </p:sp>
    </p:spTree>
    <p:extLst>
      <p:ext uri="{BB962C8B-B14F-4D97-AF65-F5344CB8AC3E}">
        <p14:creationId xmlns:p14="http://schemas.microsoft.com/office/powerpoint/2010/main" val="36144602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5627079" y="6260123"/>
            <a:ext cx="741877" cy="412355"/>
          </a:xfrm>
        </p:spPr>
        <p:txBody>
          <a:bodyPr/>
          <a:lstStyle/>
          <a:p>
            <a:pPr marL="14942" defTabSz="1219170">
              <a:buClr>
                <a:srgbClr val="000000"/>
              </a:buClr>
              <a:defRPr/>
            </a:pPr>
            <a:r>
              <a:rPr lang="en-US" kern="0" spc="-12" dirty="0">
                <a:solidFill>
                  <a:srgbClr val="FFFFFF"/>
                </a:solidFill>
                <a:latin typeface="Arial"/>
                <a:cs typeface="Arial"/>
                <a:sym typeface="Arial"/>
              </a:rPr>
              <a:t>1</a:t>
            </a:r>
            <a:r>
              <a:rPr lang="en-US" kern="0" spc="-24" dirty="0">
                <a:solidFill>
                  <a:srgbClr val="FFFFFF"/>
                </a:solidFill>
                <a:latin typeface="Arial"/>
                <a:cs typeface="Arial"/>
                <a:sym typeface="Arial"/>
              </a:rPr>
              <a:t>-</a:t>
            </a:r>
            <a:fld id="{81D60167-4931-47E6-BA6A-407CBD079E47}" type="slidenum">
              <a:rPr kern="0">
                <a:solidFill>
                  <a:srgbClr val="FFFFFF"/>
                </a:solidFill>
                <a:latin typeface="Calibri Light"/>
                <a:cs typeface="Calibri Light"/>
                <a:sym typeface="Arial"/>
              </a:rPr>
              <a:pPr marL="14942" defTabSz="1219170">
                <a:buClr>
                  <a:srgbClr val="000000"/>
                </a:buClr>
                <a:defRPr/>
              </a:pPr>
              <a:t>4</a:t>
            </a:fld>
            <a:endParaRPr kern="0" dirty="0">
              <a:solidFill>
                <a:srgbClr val="FFFFFF"/>
              </a:solidFill>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307820"/>
            <a:ext cx="13847704" cy="930443"/>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defTabSz="1219170">
              <a:buClr>
                <a:srgbClr val="000000">
                  <a:lumMod val="50000"/>
                  <a:lumOff val="50000"/>
                </a:srgbClr>
              </a:buClr>
              <a:defRPr/>
            </a:pPr>
            <a:r>
              <a:rPr lang="en-US" sz="4267" kern="0">
                <a:solidFill>
                  <a:srgbClr val="FFFFFF"/>
                </a:solidFill>
                <a:latin typeface="Palatino Linotype"/>
                <a:sym typeface="Arial"/>
              </a:rPr>
              <a:t>Pandas data structures</a:t>
            </a:r>
            <a:endParaRPr lang="en-US" sz="4267" kern="0" dirty="0">
              <a:solidFill>
                <a:srgbClr val="FFFFFF"/>
              </a:solidFill>
              <a:latin typeface="Palatino Linotype"/>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1031452" y="1771300"/>
            <a:ext cx="10129096" cy="3955784"/>
          </a:xfrm>
          <a:prstGeom prst="rect">
            <a:avLst/>
          </a:prstGeom>
        </p:spPr>
        <p:txBody>
          <a:bodyPr vert="horz" wrap="square" lIns="0" tIns="16087" rIns="0" bIns="0" rtlCol="0">
            <a:spAutoFit/>
          </a:bodyPr>
          <a:lstStyle/>
          <a:p>
            <a:pPr marL="457189" indent="-457189" defTabSz="1219170">
              <a:buClr>
                <a:srgbClr val="000000"/>
              </a:buClr>
              <a:buFont typeface="Arial" panose="020B0604020202020204" pitchFamily="34" charset="0"/>
              <a:buChar char="•"/>
              <a:defRPr/>
            </a:pPr>
            <a:r>
              <a:rPr lang="en-US" sz="3200" kern="0" dirty="0">
                <a:solidFill>
                  <a:srgbClr val="000000"/>
                </a:solidFill>
                <a:latin typeface="Arial"/>
                <a:cs typeface="Arial"/>
                <a:sym typeface="Arial"/>
              </a:rPr>
              <a:t>The aforementioned data structures are implemented as Python classes; when we actually create one, they are referred to as objects or instances. </a:t>
            </a:r>
          </a:p>
          <a:p>
            <a:pPr marL="457189" indent="-457189" defTabSz="1219170">
              <a:buClr>
                <a:srgbClr val="000000"/>
              </a:buClr>
              <a:buFont typeface="Arial" panose="020B0604020202020204" pitchFamily="34" charset="0"/>
              <a:buChar char="•"/>
              <a:defRPr/>
            </a:pPr>
            <a:endParaRPr lang="en-US" sz="3200" kern="0" dirty="0">
              <a:solidFill>
                <a:srgbClr val="000000"/>
              </a:solidFill>
              <a:latin typeface="Arial"/>
              <a:cs typeface="Arial"/>
              <a:sym typeface="Arial"/>
            </a:endParaRPr>
          </a:p>
          <a:p>
            <a:pPr marL="457189" indent="-457189" defTabSz="1219170">
              <a:buClr>
                <a:srgbClr val="000000"/>
              </a:buClr>
              <a:buFont typeface="Arial" panose="020B0604020202020204" pitchFamily="34" charset="0"/>
              <a:buChar char="•"/>
              <a:defRPr/>
            </a:pPr>
            <a:r>
              <a:rPr lang="en-US" sz="3200" kern="0" dirty="0">
                <a:solidFill>
                  <a:srgbClr val="000000"/>
                </a:solidFill>
                <a:latin typeface="Arial"/>
                <a:cs typeface="Arial"/>
                <a:sym typeface="Arial"/>
              </a:rPr>
              <a:t>This is an important distinction, since, as we will see, some actions can be performed using the object itself (a method), whereas others will require that we pass our object in as an argument to some function. </a:t>
            </a:r>
          </a:p>
        </p:txBody>
      </p:sp>
      <p:pic>
        <p:nvPicPr>
          <p:cNvPr id="6" name="Picture 5">
            <a:extLst>
              <a:ext uri="{FF2B5EF4-FFF2-40B4-BE49-F238E27FC236}">
                <a16:creationId xmlns:a16="http://schemas.microsoft.com/office/drawing/2014/main" id="{E62A8678-7580-4ED4-9FB0-0E54547E507C}"/>
              </a:ext>
            </a:extLst>
          </p:cNvPr>
          <p:cNvPicPr>
            <a:picLocks noChangeAspect="1"/>
          </p:cNvPicPr>
          <p:nvPr/>
        </p:nvPicPr>
        <p:blipFill>
          <a:blip r:embed="rId3"/>
          <a:stretch>
            <a:fillRect/>
          </a:stretch>
        </p:blipFill>
        <p:spPr>
          <a:xfrm>
            <a:off x="9076267" y="161357"/>
            <a:ext cx="2658371" cy="1076904"/>
          </a:xfrm>
          <a:prstGeom prst="rect">
            <a:avLst/>
          </a:prstGeom>
        </p:spPr>
      </p:pic>
    </p:spTree>
    <p:extLst>
      <p:ext uri="{BB962C8B-B14F-4D97-AF65-F5344CB8AC3E}">
        <p14:creationId xmlns:p14="http://schemas.microsoft.com/office/powerpoint/2010/main" val="223677094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5627079" y="6260123"/>
            <a:ext cx="741877" cy="412355"/>
          </a:xfrm>
        </p:spPr>
        <p:txBody>
          <a:bodyPr/>
          <a:lstStyle/>
          <a:p>
            <a:pPr marL="14942" defTabSz="1219170">
              <a:buClr>
                <a:srgbClr val="000000"/>
              </a:buClr>
              <a:defRPr/>
            </a:pPr>
            <a:r>
              <a:rPr lang="en-US" kern="0" spc="-12" dirty="0">
                <a:solidFill>
                  <a:srgbClr val="FFFFFF"/>
                </a:solidFill>
                <a:latin typeface="Arial"/>
                <a:cs typeface="Arial"/>
                <a:sym typeface="Arial"/>
              </a:rPr>
              <a:t>1</a:t>
            </a:r>
            <a:r>
              <a:rPr lang="en-US" kern="0" spc="-24" dirty="0">
                <a:solidFill>
                  <a:srgbClr val="FFFFFF"/>
                </a:solidFill>
                <a:latin typeface="Arial"/>
                <a:cs typeface="Arial"/>
                <a:sym typeface="Arial"/>
              </a:rPr>
              <a:t>-</a:t>
            </a:r>
            <a:fld id="{81D60167-4931-47E6-BA6A-407CBD079E47}" type="slidenum">
              <a:rPr kern="0">
                <a:solidFill>
                  <a:srgbClr val="FFFFFF"/>
                </a:solidFill>
                <a:latin typeface="Calibri Light"/>
                <a:cs typeface="Calibri Light"/>
                <a:sym typeface="Arial"/>
              </a:rPr>
              <a:pPr marL="14942" defTabSz="1219170">
                <a:buClr>
                  <a:srgbClr val="000000"/>
                </a:buClr>
                <a:defRPr/>
              </a:pPr>
              <a:t>40</a:t>
            </a:fld>
            <a:endParaRPr kern="0" dirty="0">
              <a:solidFill>
                <a:srgbClr val="FFFFFF"/>
              </a:solidFill>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307820"/>
            <a:ext cx="13847704" cy="930443"/>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defTabSz="1219170">
              <a:buClr>
                <a:srgbClr val="000000">
                  <a:lumMod val="50000"/>
                  <a:lumOff val="50000"/>
                </a:srgbClr>
              </a:buClr>
              <a:defRPr/>
            </a:pPr>
            <a:r>
              <a:rPr lang="en-US" sz="4267" kern="0" dirty="0">
                <a:solidFill>
                  <a:srgbClr val="FFFFFF"/>
                </a:solidFill>
                <a:latin typeface="Palatino Linotype"/>
                <a:sym typeface="Arial"/>
              </a:rPr>
              <a:t>From a file</a:t>
            </a:r>
          </a:p>
        </p:txBody>
      </p:sp>
      <p:sp>
        <p:nvSpPr>
          <p:cNvPr id="4" name="object 2">
            <a:extLst>
              <a:ext uri="{FF2B5EF4-FFF2-40B4-BE49-F238E27FC236}">
                <a16:creationId xmlns:a16="http://schemas.microsoft.com/office/drawing/2014/main" id="{59C6EB5B-81CF-43FA-BC18-BF25A7F8CDD9}"/>
              </a:ext>
            </a:extLst>
          </p:cNvPr>
          <p:cNvSpPr txBox="1"/>
          <p:nvPr/>
        </p:nvSpPr>
        <p:spPr>
          <a:xfrm>
            <a:off x="1031452" y="2304780"/>
            <a:ext cx="10129096" cy="2889275"/>
          </a:xfrm>
          <a:prstGeom prst="rect">
            <a:avLst/>
          </a:prstGeom>
        </p:spPr>
        <p:txBody>
          <a:bodyPr vert="horz" wrap="square" lIns="0" tIns="16087" rIns="0" bIns="0" rtlCol="0">
            <a:spAutoFit/>
          </a:bodyPr>
          <a:lstStyle/>
          <a:p>
            <a:pPr marL="457189" indent="-457189" defTabSz="1219170">
              <a:buClr>
                <a:srgbClr val="000000"/>
              </a:buClr>
              <a:buFont typeface="Arial" panose="020B0604020202020204" pitchFamily="34" charset="0"/>
              <a:buChar char="•"/>
              <a:defRPr/>
            </a:pPr>
            <a:r>
              <a:rPr lang="en-US" sz="2667" kern="0" dirty="0">
                <a:solidFill>
                  <a:srgbClr val="000000"/>
                </a:solidFill>
                <a:latin typeface="Arial"/>
                <a:cs typeface="Arial"/>
                <a:sym typeface="Arial"/>
              </a:rPr>
              <a:t> To check the number of lines, we use the </a:t>
            </a:r>
            <a:r>
              <a:rPr lang="en-US" sz="2667" kern="0" dirty="0" err="1">
                <a:solidFill>
                  <a:srgbClr val="000000"/>
                </a:solidFill>
                <a:latin typeface="Arial"/>
                <a:cs typeface="Arial"/>
                <a:sym typeface="Arial"/>
              </a:rPr>
              <a:t>wc</a:t>
            </a:r>
            <a:r>
              <a:rPr lang="en-US" sz="2667" kern="0" dirty="0">
                <a:solidFill>
                  <a:srgbClr val="000000"/>
                </a:solidFill>
                <a:latin typeface="Arial"/>
                <a:cs typeface="Arial"/>
                <a:sym typeface="Arial"/>
              </a:rPr>
              <a:t> utility (word count) with the –l flag to count the number of lines. </a:t>
            </a:r>
          </a:p>
          <a:p>
            <a:pPr marL="457189" indent="-457189" defTabSz="1219170">
              <a:buClr>
                <a:srgbClr val="000000"/>
              </a:buClr>
              <a:buFont typeface="Arial" panose="020B0604020202020204" pitchFamily="34" charset="0"/>
              <a:buChar char="•"/>
              <a:defRPr/>
            </a:pPr>
            <a:endParaRPr lang="en-US" sz="2667" kern="0" dirty="0">
              <a:solidFill>
                <a:srgbClr val="000000"/>
              </a:solidFill>
              <a:latin typeface="Arial"/>
              <a:cs typeface="Arial"/>
              <a:sym typeface="Arial"/>
            </a:endParaRPr>
          </a:p>
          <a:p>
            <a:pPr marL="457189" indent="-457189" defTabSz="1219170">
              <a:buClr>
                <a:srgbClr val="000000"/>
              </a:buClr>
              <a:buFont typeface="Arial" panose="020B0604020202020204" pitchFamily="34" charset="0"/>
              <a:buChar char="•"/>
              <a:defRPr/>
            </a:pPr>
            <a:r>
              <a:rPr lang="en-US" sz="2667" kern="0" dirty="0">
                <a:solidFill>
                  <a:srgbClr val="000000"/>
                </a:solidFill>
                <a:latin typeface="Arial"/>
                <a:cs typeface="Arial"/>
                <a:sym typeface="Arial"/>
              </a:rPr>
              <a:t>We have 9,333 rows in the file:</a:t>
            </a:r>
          </a:p>
          <a:p>
            <a:pPr marL="457189" indent="-457189" defTabSz="1219170">
              <a:buClr>
                <a:srgbClr val="000000"/>
              </a:buClr>
              <a:buFont typeface="Arial" panose="020B0604020202020204" pitchFamily="34" charset="0"/>
              <a:buChar char="•"/>
              <a:defRPr/>
            </a:pPr>
            <a:endParaRPr lang="en-US" sz="2667" kern="0" dirty="0">
              <a:solidFill>
                <a:srgbClr val="000000"/>
              </a:solidFill>
              <a:latin typeface="Arial"/>
              <a:cs typeface="Arial"/>
              <a:sym typeface="Arial"/>
            </a:endParaRPr>
          </a:p>
          <a:p>
            <a:pPr defTabSz="1219170">
              <a:buClr>
                <a:srgbClr val="000000"/>
              </a:buClr>
              <a:defRPr/>
            </a:pPr>
            <a:r>
              <a:rPr lang="en-US" sz="2667" kern="0" dirty="0">
                <a:solidFill>
                  <a:srgbClr val="ED7D31"/>
                </a:solidFill>
                <a:latin typeface="Arial"/>
                <a:cs typeface="Arial"/>
                <a:sym typeface="Arial"/>
              </a:rPr>
              <a:t>&gt;&gt;&gt; !</a:t>
            </a:r>
            <a:r>
              <a:rPr lang="en-US" sz="2667" kern="0" dirty="0" err="1">
                <a:solidFill>
                  <a:srgbClr val="ED7D31"/>
                </a:solidFill>
                <a:latin typeface="Arial"/>
                <a:cs typeface="Arial"/>
                <a:sym typeface="Arial"/>
              </a:rPr>
              <a:t>wc</a:t>
            </a:r>
            <a:r>
              <a:rPr lang="en-US" sz="2667" kern="0" dirty="0">
                <a:solidFill>
                  <a:srgbClr val="ED7D31"/>
                </a:solidFill>
                <a:latin typeface="Arial"/>
                <a:cs typeface="Arial"/>
                <a:sym typeface="Arial"/>
              </a:rPr>
              <a:t> -l data/earthquakes.csv</a:t>
            </a:r>
          </a:p>
          <a:p>
            <a:pPr defTabSz="1219170">
              <a:buClr>
                <a:srgbClr val="000000"/>
              </a:buClr>
              <a:defRPr/>
            </a:pPr>
            <a:r>
              <a:rPr lang="en-US" sz="2667" kern="0" dirty="0">
                <a:solidFill>
                  <a:srgbClr val="ED7D31"/>
                </a:solidFill>
                <a:latin typeface="Arial"/>
                <a:cs typeface="Arial"/>
                <a:sym typeface="Arial"/>
              </a:rPr>
              <a:t>9333 data/earthquakes.csv</a:t>
            </a:r>
          </a:p>
        </p:txBody>
      </p:sp>
      <p:pic>
        <p:nvPicPr>
          <p:cNvPr id="2" name="Picture 1">
            <a:extLst>
              <a:ext uri="{FF2B5EF4-FFF2-40B4-BE49-F238E27FC236}">
                <a16:creationId xmlns:a16="http://schemas.microsoft.com/office/drawing/2014/main" id="{8E0AAC0E-68B7-4211-8F47-E304811CD0A0}"/>
              </a:ext>
            </a:extLst>
          </p:cNvPr>
          <p:cNvPicPr>
            <a:picLocks noChangeAspect="1"/>
          </p:cNvPicPr>
          <p:nvPr/>
        </p:nvPicPr>
        <p:blipFill>
          <a:blip r:embed="rId3"/>
          <a:stretch>
            <a:fillRect/>
          </a:stretch>
        </p:blipFill>
        <p:spPr>
          <a:xfrm>
            <a:off x="8616625" y="3429001"/>
            <a:ext cx="2857500" cy="2857500"/>
          </a:xfrm>
          <a:prstGeom prst="rect">
            <a:avLst/>
          </a:prstGeom>
        </p:spPr>
      </p:pic>
    </p:spTree>
    <p:extLst>
      <p:ext uri="{BB962C8B-B14F-4D97-AF65-F5344CB8AC3E}">
        <p14:creationId xmlns:p14="http://schemas.microsoft.com/office/powerpoint/2010/main" val="3021361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Amazon.com: File Explorer : Apps &amp; Games">
            <a:extLst>
              <a:ext uri="{FF2B5EF4-FFF2-40B4-BE49-F238E27FC236}">
                <a16:creationId xmlns:a16="http://schemas.microsoft.com/office/drawing/2014/main" id="{01D5868D-F6E5-4C01-AC19-E66C1A6162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63555" y="4688975"/>
            <a:ext cx="1369965" cy="1369965"/>
          </a:xfrm>
          <a:prstGeom prst="rect">
            <a:avLst/>
          </a:prstGeom>
          <a:noFill/>
          <a:extLst>
            <a:ext uri="{909E8E84-426E-40DD-AFC4-6F175D3DCCD1}">
              <a14:hiddenFill xmlns:a14="http://schemas.microsoft.com/office/drawing/2010/main">
                <a:solidFill>
                  <a:srgbClr val="FFFFFF"/>
                </a:solidFill>
              </a14:hiddenFill>
            </a:ext>
          </a:extLst>
        </p:spPr>
      </p:pic>
      <p:sp>
        <p:nvSpPr>
          <p:cNvPr id="9" name="Slide Number Placeholder 8"/>
          <p:cNvSpPr>
            <a:spLocks noGrp="1"/>
          </p:cNvSpPr>
          <p:nvPr>
            <p:ph type="sldNum" sz="quarter" idx="12"/>
          </p:nvPr>
        </p:nvSpPr>
        <p:spPr>
          <a:xfrm>
            <a:off x="5627079" y="6260123"/>
            <a:ext cx="741877" cy="412355"/>
          </a:xfrm>
        </p:spPr>
        <p:txBody>
          <a:bodyPr/>
          <a:lstStyle/>
          <a:p>
            <a:pPr marL="14942" defTabSz="1219170">
              <a:buClr>
                <a:srgbClr val="000000"/>
              </a:buClr>
              <a:defRPr/>
            </a:pPr>
            <a:r>
              <a:rPr lang="en-US" kern="0" spc="-12" dirty="0">
                <a:solidFill>
                  <a:srgbClr val="FFFFFF"/>
                </a:solidFill>
                <a:latin typeface="Arial"/>
                <a:cs typeface="Arial"/>
                <a:sym typeface="Arial"/>
              </a:rPr>
              <a:t>1</a:t>
            </a:r>
            <a:r>
              <a:rPr lang="en-US" kern="0" spc="-24" dirty="0">
                <a:solidFill>
                  <a:srgbClr val="FFFFFF"/>
                </a:solidFill>
                <a:latin typeface="Arial"/>
                <a:cs typeface="Arial"/>
                <a:sym typeface="Arial"/>
              </a:rPr>
              <a:t>-</a:t>
            </a:r>
            <a:fld id="{81D60167-4931-47E6-BA6A-407CBD079E47}" type="slidenum">
              <a:rPr kern="0">
                <a:solidFill>
                  <a:srgbClr val="FFFFFF"/>
                </a:solidFill>
                <a:latin typeface="Calibri Light"/>
                <a:cs typeface="Calibri Light"/>
                <a:sym typeface="Arial"/>
              </a:rPr>
              <a:pPr marL="14942" defTabSz="1219170">
                <a:buClr>
                  <a:srgbClr val="000000"/>
                </a:buClr>
                <a:defRPr/>
              </a:pPr>
              <a:t>41</a:t>
            </a:fld>
            <a:endParaRPr kern="0" dirty="0">
              <a:solidFill>
                <a:srgbClr val="FFFFFF"/>
              </a:solidFill>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307820"/>
            <a:ext cx="13847704" cy="930443"/>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defTabSz="1219170">
              <a:buClr>
                <a:srgbClr val="000000">
                  <a:lumMod val="50000"/>
                  <a:lumOff val="50000"/>
                </a:srgbClr>
              </a:buClr>
              <a:defRPr/>
            </a:pPr>
            <a:r>
              <a:rPr lang="en-US" sz="4267" kern="0">
                <a:solidFill>
                  <a:srgbClr val="FFFFFF"/>
                </a:solidFill>
                <a:latin typeface="Palatino Linotype"/>
                <a:sym typeface="Arial"/>
              </a:rPr>
              <a:t>From a file</a:t>
            </a:r>
            <a:endParaRPr lang="en-US" sz="4267" kern="0" dirty="0">
              <a:solidFill>
                <a:srgbClr val="FFFFFF"/>
              </a:solidFill>
              <a:latin typeface="Palatino Linotype"/>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1031452" y="1484043"/>
            <a:ext cx="10129096" cy="4531006"/>
          </a:xfrm>
          <a:prstGeom prst="rect">
            <a:avLst/>
          </a:prstGeom>
        </p:spPr>
        <p:txBody>
          <a:bodyPr vert="horz" wrap="square" lIns="0" tIns="16087" rIns="0" bIns="0" rtlCol="0">
            <a:spAutoFit/>
          </a:bodyPr>
          <a:lstStyle/>
          <a:p>
            <a:pPr defTabSz="1219170">
              <a:buClr>
                <a:srgbClr val="000000"/>
              </a:buClr>
              <a:defRPr/>
            </a:pPr>
            <a:r>
              <a:rPr lang="en-US" sz="2667" kern="0" dirty="0">
                <a:solidFill>
                  <a:srgbClr val="000000"/>
                </a:solidFill>
                <a:latin typeface="Arial"/>
                <a:cs typeface="Arial"/>
                <a:sym typeface="Arial"/>
              </a:rPr>
              <a:t>Now, let's check the file's size. </a:t>
            </a:r>
          </a:p>
          <a:p>
            <a:pPr marL="457189" indent="-457189" defTabSz="1219170">
              <a:buClr>
                <a:srgbClr val="000000"/>
              </a:buClr>
              <a:buFont typeface="Arial" panose="020B0604020202020204" pitchFamily="34" charset="0"/>
              <a:buChar char="•"/>
              <a:defRPr/>
            </a:pPr>
            <a:r>
              <a:rPr lang="en-US" sz="2667" kern="0" dirty="0">
                <a:solidFill>
                  <a:srgbClr val="000000"/>
                </a:solidFill>
                <a:latin typeface="Arial"/>
                <a:cs typeface="Arial"/>
                <a:sym typeface="Arial"/>
              </a:rPr>
              <a:t>For this task, we will use ls on the data directory. </a:t>
            </a:r>
          </a:p>
          <a:p>
            <a:pPr marL="457189" indent="-457189" defTabSz="1219170">
              <a:buClr>
                <a:srgbClr val="000000"/>
              </a:buClr>
              <a:buFont typeface="Arial" panose="020B0604020202020204" pitchFamily="34" charset="0"/>
              <a:buChar char="•"/>
              <a:defRPr/>
            </a:pPr>
            <a:r>
              <a:rPr lang="en-US" sz="2667" kern="0" dirty="0">
                <a:solidFill>
                  <a:srgbClr val="000000"/>
                </a:solidFill>
                <a:latin typeface="Arial"/>
                <a:cs typeface="Arial"/>
                <a:sym typeface="Arial"/>
              </a:rPr>
              <a:t>This will show us the list of files in that directory. </a:t>
            </a:r>
          </a:p>
          <a:p>
            <a:pPr marL="457189" indent="-457189" defTabSz="1219170">
              <a:buClr>
                <a:srgbClr val="000000"/>
              </a:buClr>
              <a:buFont typeface="Arial" panose="020B0604020202020204" pitchFamily="34" charset="0"/>
              <a:buChar char="•"/>
              <a:defRPr/>
            </a:pPr>
            <a:r>
              <a:rPr lang="en-US" sz="2667" kern="0" dirty="0">
                <a:solidFill>
                  <a:srgbClr val="000000"/>
                </a:solidFill>
                <a:latin typeface="Arial"/>
                <a:cs typeface="Arial"/>
                <a:sym typeface="Arial"/>
              </a:rPr>
              <a:t>We can add the -</a:t>
            </a:r>
            <a:r>
              <a:rPr lang="en-US" sz="2667" kern="0" dirty="0" err="1">
                <a:solidFill>
                  <a:srgbClr val="000000"/>
                </a:solidFill>
                <a:latin typeface="Arial"/>
                <a:cs typeface="Arial"/>
                <a:sym typeface="Arial"/>
              </a:rPr>
              <a:t>lh</a:t>
            </a:r>
            <a:r>
              <a:rPr lang="en-US" sz="2667" kern="0" dirty="0">
                <a:solidFill>
                  <a:srgbClr val="000000"/>
                </a:solidFill>
                <a:latin typeface="Arial"/>
                <a:cs typeface="Arial"/>
                <a:sym typeface="Arial"/>
              </a:rPr>
              <a:t> flag to get information about the files in a human-readable format.</a:t>
            </a:r>
          </a:p>
          <a:p>
            <a:pPr marL="457189" indent="-457189" defTabSz="1219170">
              <a:buClr>
                <a:srgbClr val="000000"/>
              </a:buClr>
              <a:buFont typeface="Arial" panose="020B0604020202020204" pitchFamily="34" charset="0"/>
              <a:buChar char="•"/>
              <a:defRPr/>
            </a:pPr>
            <a:r>
              <a:rPr lang="en-US" sz="2667" kern="0" dirty="0">
                <a:solidFill>
                  <a:srgbClr val="000000"/>
                </a:solidFill>
                <a:latin typeface="Arial"/>
                <a:cs typeface="Arial"/>
                <a:sym typeface="Arial"/>
              </a:rPr>
              <a:t>Finally, we send this output to the grep utility, which will help us isolate the files we want. </a:t>
            </a:r>
          </a:p>
          <a:p>
            <a:pPr marL="457189" indent="-457189" defTabSz="1219170">
              <a:buClr>
                <a:srgbClr val="000000"/>
              </a:buClr>
              <a:buFont typeface="Arial" panose="020B0604020202020204" pitchFamily="34" charset="0"/>
              <a:buChar char="•"/>
              <a:defRPr/>
            </a:pPr>
            <a:r>
              <a:rPr lang="en-US" sz="2667" kern="0" dirty="0">
                <a:solidFill>
                  <a:srgbClr val="000000"/>
                </a:solidFill>
                <a:latin typeface="Arial"/>
                <a:cs typeface="Arial"/>
                <a:sym typeface="Arial"/>
              </a:rPr>
              <a:t>This tells us that the earthquakes.csv file is 3.4 MB:</a:t>
            </a:r>
          </a:p>
          <a:p>
            <a:pPr marL="457189" indent="-457189" defTabSz="1219170">
              <a:buClr>
                <a:srgbClr val="000000"/>
              </a:buClr>
              <a:buFont typeface="Arial" panose="020B0604020202020204" pitchFamily="34" charset="0"/>
              <a:buChar char="•"/>
              <a:defRPr/>
            </a:pPr>
            <a:endParaRPr lang="en-US" sz="2667" kern="0" dirty="0">
              <a:solidFill>
                <a:srgbClr val="000000"/>
              </a:solidFill>
              <a:latin typeface="Arial"/>
              <a:cs typeface="Arial"/>
              <a:sym typeface="Arial"/>
            </a:endParaRPr>
          </a:p>
          <a:p>
            <a:pPr defTabSz="1219170">
              <a:buClr>
                <a:srgbClr val="000000"/>
              </a:buClr>
              <a:defRPr/>
            </a:pPr>
            <a:r>
              <a:rPr lang="en-US" sz="2667" kern="0" dirty="0">
                <a:solidFill>
                  <a:srgbClr val="ED7D31"/>
                </a:solidFill>
                <a:latin typeface="Arial"/>
                <a:cs typeface="Arial"/>
                <a:sym typeface="Arial"/>
              </a:rPr>
              <a:t>&gt;&gt;&gt; !ls -</a:t>
            </a:r>
            <a:r>
              <a:rPr lang="en-US" sz="2667" kern="0" dirty="0" err="1">
                <a:solidFill>
                  <a:srgbClr val="ED7D31"/>
                </a:solidFill>
                <a:latin typeface="Arial"/>
                <a:cs typeface="Arial"/>
                <a:sym typeface="Arial"/>
              </a:rPr>
              <a:t>lh</a:t>
            </a:r>
            <a:r>
              <a:rPr lang="en-US" sz="2667" kern="0" dirty="0">
                <a:solidFill>
                  <a:srgbClr val="ED7D31"/>
                </a:solidFill>
                <a:latin typeface="Arial"/>
                <a:cs typeface="Arial"/>
                <a:sym typeface="Arial"/>
              </a:rPr>
              <a:t> data | grep earthquakes.csv</a:t>
            </a:r>
          </a:p>
          <a:p>
            <a:pPr defTabSz="1219170">
              <a:buClr>
                <a:srgbClr val="000000"/>
              </a:buClr>
              <a:defRPr/>
            </a:pPr>
            <a:r>
              <a:rPr lang="en-US" sz="2667" kern="0" dirty="0">
                <a:solidFill>
                  <a:srgbClr val="ED7D31"/>
                </a:solidFill>
                <a:latin typeface="Arial"/>
                <a:cs typeface="Arial"/>
                <a:sym typeface="Arial"/>
              </a:rPr>
              <a:t>-</a:t>
            </a:r>
            <a:r>
              <a:rPr lang="en-US" sz="2667" kern="0" dirty="0" err="1">
                <a:solidFill>
                  <a:srgbClr val="ED7D31"/>
                </a:solidFill>
                <a:latin typeface="Arial"/>
                <a:cs typeface="Arial"/>
                <a:sym typeface="Arial"/>
              </a:rPr>
              <a:t>rw</a:t>
            </a:r>
            <a:r>
              <a:rPr lang="en-US" sz="2667" kern="0" dirty="0">
                <a:solidFill>
                  <a:srgbClr val="ED7D31"/>
                </a:solidFill>
                <a:latin typeface="Arial"/>
                <a:cs typeface="Arial"/>
                <a:sym typeface="Arial"/>
              </a:rPr>
              <a:t>-r--r-- 1 </a:t>
            </a:r>
            <a:r>
              <a:rPr lang="en-US" sz="2667" kern="0" dirty="0" err="1">
                <a:solidFill>
                  <a:srgbClr val="ED7D31"/>
                </a:solidFill>
                <a:latin typeface="Arial"/>
                <a:cs typeface="Arial"/>
                <a:sym typeface="Arial"/>
              </a:rPr>
              <a:t>stefanie</a:t>
            </a:r>
            <a:r>
              <a:rPr lang="en-US" sz="2667" kern="0" dirty="0">
                <a:solidFill>
                  <a:srgbClr val="ED7D31"/>
                </a:solidFill>
                <a:latin typeface="Arial"/>
                <a:cs typeface="Arial"/>
                <a:sym typeface="Arial"/>
              </a:rPr>
              <a:t> </a:t>
            </a:r>
            <a:r>
              <a:rPr lang="en-US" sz="2667" kern="0" dirty="0" err="1">
                <a:solidFill>
                  <a:srgbClr val="ED7D31"/>
                </a:solidFill>
                <a:latin typeface="Arial"/>
                <a:cs typeface="Arial"/>
                <a:sym typeface="Arial"/>
              </a:rPr>
              <a:t>stefanie</a:t>
            </a:r>
            <a:r>
              <a:rPr lang="en-US" sz="2667" kern="0" dirty="0">
                <a:solidFill>
                  <a:srgbClr val="ED7D31"/>
                </a:solidFill>
                <a:latin typeface="Arial"/>
                <a:cs typeface="Arial"/>
                <a:sym typeface="Arial"/>
              </a:rPr>
              <a:t> 3.4M ... earthquakes.csv</a:t>
            </a:r>
          </a:p>
        </p:txBody>
      </p:sp>
    </p:spTree>
    <p:extLst>
      <p:ext uri="{BB962C8B-B14F-4D97-AF65-F5344CB8AC3E}">
        <p14:creationId xmlns:p14="http://schemas.microsoft.com/office/powerpoint/2010/main" val="375802175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5627079" y="6260123"/>
            <a:ext cx="741877" cy="412355"/>
          </a:xfrm>
        </p:spPr>
        <p:txBody>
          <a:bodyPr/>
          <a:lstStyle/>
          <a:p>
            <a:pPr marL="14942" defTabSz="1219170">
              <a:buClr>
                <a:srgbClr val="000000"/>
              </a:buClr>
              <a:defRPr/>
            </a:pPr>
            <a:r>
              <a:rPr lang="en-US" kern="0" spc="-12" dirty="0">
                <a:solidFill>
                  <a:srgbClr val="FFFFFF"/>
                </a:solidFill>
                <a:latin typeface="Arial"/>
                <a:cs typeface="Arial"/>
                <a:sym typeface="Arial"/>
              </a:rPr>
              <a:t>1</a:t>
            </a:r>
            <a:r>
              <a:rPr lang="en-US" kern="0" spc="-24" dirty="0">
                <a:solidFill>
                  <a:srgbClr val="FFFFFF"/>
                </a:solidFill>
                <a:latin typeface="Arial"/>
                <a:cs typeface="Arial"/>
                <a:sym typeface="Arial"/>
              </a:rPr>
              <a:t>-</a:t>
            </a:r>
            <a:fld id="{81D60167-4931-47E6-BA6A-407CBD079E47}" type="slidenum">
              <a:rPr kern="0">
                <a:solidFill>
                  <a:srgbClr val="FFFFFF"/>
                </a:solidFill>
                <a:latin typeface="Calibri Light"/>
                <a:cs typeface="Calibri Light"/>
                <a:sym typeface="Arial"/>
              </a:rPr>
              <a:pPr marL="14942" defTabSz="1219170">
                <a:buClr>
                  <a:srgbClr val="000000"/>
                </a:buClr>
                <a:defRPr/>
              </a:pPr>
              <a:t>42</a:t>
            </a:fld>
            <a:endParaRPr kern="0" dirty="0">
              <a:solidFill>
                <a:srgbClr val="FFFFFF"/>
              </a:solidFill>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307820"/>
            <a:ext cx="13847704" cy="930443"/>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defTabSz="1219170">
              <a:buClr>
                <a:srgbClr val="000000">
                  <a:lumMod val="50000"/>
                  <a:lumOff val="50000"/>
                </a:srgbClr>
              </a:buClr>
              <a:defRPr/>
            </a:pPr>
            <a:r>
              <a:rPr lang="en-US" sz="4267" kern="0">
                <a:solidFill>
                  <a:srgbClr val="FFFFFF"/>
                </a:solidFill>
                <a:latin typeface="Palatino Linotype"/>
                <a:sym typeface="Arial"/>
              </a:rPr>
              <a:t>From a file</a:t>
            </a:r>
            <a:endParaRPr lang="en-US" sz="4267" kern="0" dirty="0">
              <a:solidFill>
                <a:srgbClr val="FFFFFF"/>
              </a:solidFill>
              <a:latin typeface="Palatino Linotype"/>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1031452" y="2304781"/>
            <a:ext cx="10129096" cy="2889275"/>
          </a:xfrm>
          <a:prstGeom prst="rect">
            <a:avLst/>
          </a:prstGeom>
        </p:spPr>
        <p:txBody>
          <a:bodyPr vert="horz" wrap="square" lIns="0" tIns="16087" rIns="0" bIns="0" rtlCol="0">
            <a:spAutoFit/>
          </a:bodyPr>
          <a:lstStyle/>
          <a:p>
            <a:pPr marL="457189" indent="-457189" defTabSz="1219170">
              <a:buClr>
                <a:srgbClr val="000000"/>
              </a:buClr>
              <a:buFont typeface="Arial" panose="020B0604020202020204" pitchFamily="34" charset="0"/>
              <a:buChar char="•"/>
              <a:defRPr/>
            </a:pPr>
            <a:r>
              <a:rPr lang="en-US" sz="2667" kern="0" dirty="0">
                <a:solidFill>
                  <a:srgbClr val="000000"/>
                </a:solidFill>
                <a:latin typeface="Arial"/>
                <a:cs typeface="Arial"/>
                <a:sym typeface="Arial"/>
              </a:rPr>
              <a:t>Note that </a:t>
            </a:r>
            <a:r>
              <a:rPr lang="en-US" sz="2667" kern="0" dirty="0" err="1">
                <a:solidFill>
                  <a:srgbClr val="000000"/>
                </a:solidFill>
                <a:latin typeface="Arial"/>
                <a:cs typeface="Arial"/>
                <a:sym typeface="Arial"/>
              </a:rPr>
              <a:t>IPython</a:t>
            </a:r>
            <a:r>
              <a:rPr lang="en-US" sz="2667" kern="0" dirty="0">
                <a:solidFill>
                  <a:srgbClr val="000000"/>
                </a:solidFill>
                <a:latin typeface="Arial"/>
                <a:cs typeface="Arial"/>
                <a:sym typeface="Arial"/>
              </a:rPr>
              <a:t> also lets us capture the result of the command in a Python variable, so if we aren't comfortable with pipes (|) or grep, we can do the following:</a:t>
            </a:r>
          </a:p>
          <a:p>
            <a:pPr marL="457189" indent="-457189" defTabSz="1219170">
              <a:buClr>
                <a:srgbClr val="000000"/>
              </a:buClr>
              <a:buFont typeface="Arial" panose="020B0604020202020204" pitchFamily="34" charset="0"/>
              <a:buChar char="•"/>
              <a:defRPr/>
            </a:pPr>
            <a:endParaRPr lang="en-US" sz="2667" kern="0" dirty="0">
              <a:solidFill>
                <a:srgbClr val="000000"/>
              </a:solidFill>
              <a:latin typeface="Arial"/>
              <a:cs typeface="Arial"/>
              <a:sym typeface="Arial"/>
            </a:endParaRPr>
          </a:p>
          <a:p>
            <a:pPr defTabSz="1219170">
              <a:buClr>
                <a:srgbClr val="000000"/>
              </a:buClr>
              <a:defRPr/>
            </a:pPr>
            <a:r>
              <a:rPr lang="en-US" sz="2667" kern="0" dirty="0">
                <a:solidFill>
                  <a:srgbClr val="ED7D31"/>
                </a:solidFill>
                <a:latin typeface="Arial"/>
                <a:cs typeface="Arial"/>
                <a:sym typeface="Arial"/>
              </a:rPr>
              <a:t>&gt;&gt;&gt; files = !ls -</a:t>
            </a:r>
            <a:r>
              <a:rPr lang="en-US" sz="2667" kern="0" dirty="0" err="1">
                <a:solidFill>
                  <a:srgbClr val="ED7D31"/>
                </a:solidFill>
                <a:latin typeface="Arial"/>
                <a:cs typeface="Arial"/>
                <a:sym typeface="Arial"/>
              </a:rPr>
              <a:t>lh</a:t>
            </a:r>
            <a:r>
              <a:rPr lang="en-US" sz="2667" kern="0" dirty="0">
                <a:solidFill>
                  <a:srgbClr val="ED7D31"/>
                </a:solidFill>
                <a:latin typeface="Arial"/>
                <a:cs typeface="Arial"/>
                <a:sym typeface="Arial"/>
              </a:rPr>
              <a:t> data</a:t>
            </a:r>
          </a:p>
          <a:p>
            <a:pPr defTabSz="1219170">
              <a:buClr>
                <a:srgbClr val="000000"/>
              </a:buClr>
              <a:defRPr/>
            </a:pPr>
            <a:r>
              <a:rPr lang="en-US" sz="2667" kern="0" dirty="0">
                <a:solidFill>
                  <a:srgbClr val="ED7D31"/>
                </a:solidFill>
                <a:latin typeface="Arial"/>
                <a:cs typeface="Arial"/>
                <a:sym typeface="Arial"/>
              </a:rPr>
              <a:t>&gt;&gt;&gt; [file for file in files if 'earthquake' in file]</a:t>
            </a:r>
          </a:p>
          <a:p>
            <a:pPr defTabSz="1219170">
              <a:buClr>
                <a:srgbClr val="000000"/>
              </a:buClr>
              <a:defRPr/>
            </a:pPr>
            <a:r>
              <a:rPr lang="en-US" sz="2667" kern="0" dirty="0">
                <a:solidFill>
                  <a:srgbClr val="ED7D31"/>
                </a:solidFill>
                <a:latin typeface="Arial"/>
                <a:cs typeface="Arial"/>
                <a:sym typeface="Arial"/>
              </a:rPr>
              <a:t>['-</a:t>
            </a:r>
            <a:r>
              <a:rPr lang="en-US" sz="2667" kern="0" dirty="0" err="1">
                <a:solidFill>
                  <a:srgbClr val="ED7D31"/>
                </a:solidFill>
                <a:latin typeface="Arial"/>
                <a:cs typeface="Arial"/>
                <a:sym typeface="Arial"/>
              </a:rPr>
              <a:t>rw</a:t>
            </a:r>
            <a:r>
              <a:rPr lang="en-US" sz="2667" kern="0" dirty="0">
                <a:solidFill>
                  <a:srgbClr val="ED7D31"/>
                </a:solidFill>
                <a:latin typeface="Arial"/>
                <a:cs typeface="Arial"/>
                <a:sym typeface="Arial"/>
              </a:rPr>
              <a:t>-r--r-- 1 </a:t>
            </a:r>
            <a:r>
              <a:rPr lang="en-US" sz="2667" kern="0" dirty="0" err="1">
                <a:solidFill>
                  <a:srgbClr val="ED7D31"/>
                </a:solidFill>
                <a:latin typeface="Arial"/>
                <a:cs typeface="Arial"/>
                <a:sym typeface="Arial"/>
              </a:rPr>
              <a:t>stefanie</a:t>
            </a:r>
            <a:r>
              <a:rPr lang="en-US" sz="2667" kern="0" dirty="0">
                <a:solidFill>
                  <a:srgbClr val="ED7D31"/>
                </a:solidFill>
                <a:latin typeface="Arial"/>
                <a:cs typeface="Arial"/>
                <a:sym typeface="Arial"/>
              </a:rPr>
              <a:t> </a:t>
            </a:r>
            <a:r>
              <a:rPr lang="en-US" sz="2667" kern="0" dirty="0" err="1">
                <a:solidFill>
                  <a:srgbClr val="ED7D31"/>
                </a:solidFill>
                <a:latin typeface="Arial"/>
                <a:cs typeface="Arial"/>
                <a:sym typeface="Arial"/>
              </a:rPr>
              <a:t>stefanie</a:t>
            </a:r>
            <a:r>
              <a:rPr lang="en-US" sz="2667" kern="0" dirty="0">
                <a:solidFill>
                  <a:srgbClr val="ED7D31"/>
                </a:solidFill>
                <a:latin typeface="Arial"/>
                <a:cs typeface="Arial"/>
                <a:sym typeface="Arial"/>
              </a:rPr>
              <a:t> 3.4M ... earthquakes.csv']</a:t>
            </a:r>
          </a:p>
        </p:txBody>
      </p:sp>
      <p:pic>
        <p:nvPicPr>
          <p:cNvPr id="2" name="Picture 1">
            <a:extLst>
              <a:ext uri="{FF2B5EF4-FFF2-40B4-BE49-F238E27FC236}">
                <a16:creationId xmlns:a16="http://schemas.microsoft.com/office/drawing/2014/main" id="{B7D37DC4-8647-4C53-92B4-9AE393A885E5}"/>
              </a:ext>
            </a:extLst>
          </p:cNvPr>
          <p:cNvPicPr>
            <a:picLocks noChangeAspect="1"/>
          </p:cNvPicPr>
          <p:nvPr/>
        </p:nvPicPr>
        <p:blipFill>
          <a:blip r:embed="rId3"/>
          <a:stretch>
            <a:fillRect/>
          </a:stretch>
        </p:blipFill>
        <p:spPr>
          <a:xfrm>
            <a:off x="9961359" y="4543345"/>
            <a:ext cx="1627391" cy="1627391"/>
          </a:xfrm>
          <a:prstGeom prst="rect">
            <a:avLst/>
          </a:prstGeom>
        </p:spPr>
      </p:pic>
    </p:spTree>
    <p:extLst>
      <p:ext uri="{BB962C8B-B14F-4D97-AF65-F5344CB8AC3E}">
        <p14:creationId xmlns:p14="http://schemas.microsoft.com/office/powerpoint/2010/main" val="46174359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5627079" y="6260123"/>
            <a:ext cx="741877" cy="412355"/>
          </a:xfrm>
        </p:spPr>
        <p:txBody>
          <a:bodyPr/>
          <a:lstStyle/>
          <a:p>
            <a:pPr marL="14942" defTabSz="1219170">
              <a:buClr>
                <a:srgbClr val="000000"/>
              </a:buClr>
              <a:defRPr/>
            </a:pPr>
            <a:r>
              <a:rPr lang="en-US" kern="0" spc="-12" dirty="0">
                <a:solidFill>
                  <a:srgbClr val="FFFFFF"/>
                </a:solidFill>
                <a:latin typeface="Arial"/>
                <a:cs typeface="Arial"/>
                <a:sym typeface="Arial"/>
              </a:rPr>
              <a:t>1</a:t>
            </a:r>
            <a:r>
              <a:rPr lang="en-US" kern="0" spc="-24" dirty="0">
                <a:solidFill>
                  <a:srgbClr val="FFFFFF"/>
                </a:solidFill>
                <a:latin typeface="Arial"/>
                <a:cs typeface="Arial"/>
                <a:sym typeface="Arial"/>
              </a:rPr>
              <a:t>-</a:t>
            </a:r>
            <a:fld id="{81D60167-4931-47E6-BA6A-407CBD079E47}" type="slidenum">
              <a:rPr kern="0">
                <a:solidFill>
                  <a:srgbClr val="FFFFFF"/>
                </a:solidFill>
                <a:latin typeface="Calibri Light"/>
                <a:cs typeface="Calibri Light"/>
                <a:sym typeface="Arial"/>
              </a:rPr>
              <a:pPr marL="14942" defTabSz="1219170">
                <a:buClr>
                  <a:srgbClr val="000000"/>
                </a:buClr>
                <a:defRPr/>
              </a:pPr>
              <a:t>43</a:t>
            </a:fld>
            <a:endParaRPr kern="0" dirty="0">
              <a:solidFill>
                <a:srgbClr val="FFFFFF"/>
              </a:solidFill>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307820"/>
            <a:ext cx="13847704" cy="930443"/>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defTabSz="1219170">
              <a:buClr>
                <a:srgbClr val="000000">
                  <a:lumMod val="50000"/>
                  <a:lumOff val="50000"/>
                </a:srgbClr>
              </a:buClr>
              <a:defRPr/>
            </a:pPr>
            <a:r>
              <a:rPr lang="en-US" sz="4267" kern="0">
                <a:solidFill>
                  <a:srgbClr val="FFFFFF"/>
                </a:solidFill>
                <a:latin typeface="Palatino Linotype"/>
                <a:sym typeface="Arial"/>
              </a:rPr>
              <a:t>From a file</a:t>
            </a:r>
            <a:endParaRPr lang="en-US" sz="4267" kern="0" dirty="0">
              <a:solidFill>
                <a:srgbClr val="FFFFFF"/>
              </a:solidFill>
              <a:latin typeface="Palatino Linotype"/>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739691" y="1976486"/>
            <a:ext cx="11258531" cy="3545159"/>
          </a:xfrm>
          <a:prstGeom prst="rect">
            <a:avLst/>
          </a:prstGeom>
        </p:spPr>
        <p:txBody>
          <a:bodyPr vert="horz" wrap="square" lIns="0" tIns="16087" rIns="0" bIns="0" rtlCol="0">
            <a:spAutoFit/>
          </a:bodyPr>
          <a:lstStyle/>
          <a:p>
            <a:pPr marL="457189" indent="-457189" defTabSz="1219170">
              <a:buClr>
                <a:srgbClr val="000000"/>
              </a:buClr>
              <a:buFont typeface="Arial" panose="020B0604020202020204" pitchFamily="34" charset="0"/>
              <a:buChar char="•"/>
              <a:defRPr/>
            </a:pPr>
            <a:r>
              <a:rPr lang="en-US" sz="2667" kern="0" dirty="0">
                <a:solidFill>
                  <a:srgbClr val="000000"/>
                </a:solidFill>
                <a:latin typeface="Arial"/>
                <a:cs typeface="Arial"/>
                <a:sym typeface="Arial"/>
              </a:rPr>
              <a:t>Now, let's take a look at the top few rows to see if the file comes with headers.</a:t>
            </a:r>
          </a:p>
          <a:p>
            <a:pPr marL="457189" indent="-457189" defTabSz="1219170">
              <a:buClr>
                <a:srgbClr val="000000"/>
              </a:buClr>
              <a:buFont typeface="Arial" panose="020B0604020202020204" pitchFamily="34" charset="0"/>
              <a:buChar char="•"/>
              <a:defRPr/>
            </a:pPr>
            <a:endParaRPr lang="en-US" sz="2667" kern="0" dirty="0">
              <a:solidFill>
                <a:srgbClr val="ED7D31"/>
              </a:solidFill>
              <a:latin typeface="Arial"/>
              <a:cs typeface="Arial"/>
              <a:sym typeface="Arial"/>
            </a:endParaRPr>
          </a:p>
          <a:p>
            <a:pPr defTabSz="1219170">
              <a:buClr>
                <a:srgbClr val="000000"/>
              </a:buClr>
              <a:defRPr/>
            </a:pPr>
            <a:r>
              <a:rPr lang="en-US" sz="2133" kern="0" dirty="0">
                <a:solidFill>
                  <a:srgbClr val="ED7D31"/>
                </a:solidFill>
                <a:latin typeface="Arial"/>
                <a:cs typeface="Arial"/>
                <a:sym typeface="Arial"/>
              </a:rPr>
              <a:t>&gt;&gt;&gt; !head -n 2 data/earthquakes.csv</a:t>
            </a:r>
          </a:p>
          <a:p>
            <a:pPr defTabSz="1219170">
              <a:buClr>
                <a:srgbClr val="000000"/>
              </a:buClr>
              <a:defRPr/>
            </a:pPr>
            <a:r>
              <a:rPr lang="en-US" sz="2133" kern="0" dirty="0">
                <a:solidFill>
                  <a:srgbClr val="ED7D31"/>
                </a:solidFill>
                <a:latin typeface="Arial"/>
                <a:cs typeface="Arial"/>
                <a:sym typeface="Arial"/>
              </a:rPr>
              <a:t>alert,cdi,code,detail,dmin,felt,gap,ids,mag,magType,mmi,net,nst,place,rms,sig,sources,status,time,title,tsunami,type,types,tz,updated,url</a:t>
            </a:r>
          </a:p>
          <a:p>
            <a:pPr defTabSz="1219170">
              <a:buClr>
                <a:srgbClr val="000000"/>
              </a:buClr>
              <a:defRPr/>
            </a:pPr>
            <a:r>
              <a:rPr lang="en-US" sz="2133" kern="0" dirty="0">
                <a:solidFill>
                  <a:srgbClr val="ED7D31"/>
                </a:solidFill>
                <a:latin typeface="Arial"/>
                <a:cs typeface="Arial"/>
                <a:sym typeface="Arial"/>
              </a:rPr>
              <a:t>,,37389218,https://earthquake.usgs.gov/[...],0.008693,,85.0,",ci37389218,",1.35,ml,,ci,26.0,"9km NE of </a:t>
            </a:r>
            <a:r>
              <a:rPr lang="en-US" sz="2133" kern="0" dirty="0" err="1">
                <a:solidFill>
                  <a:srgbClr val="ED7D31"/>
                </a:solidFill>
                <a:latin typeface="Arial"/>
                <a:cs typeface="Arial"/>
                <a:sym typeface="Arial"/>
              </a:rPr>
              <a:t>Aguanga</a:t>
            </a:r>
            <a:r>
              <a:rPr lang="en-US" sz="2133" kern="0" dirty="0">
                <a:solidFill>
                  <a:srgbClr val="ED7D31"/>
                </a:solidFill>
                <a:latin typeface="Arial"/>
                <a:cs typeface="Arial"/>
                <a:sym typeface="Arial"/>
              </a:rPr>
              <a:t>, CA",0.19,28,",ci,",automatic,1539475168010,"M 1.4 - 9km NE of </a:t>
            </a:r>
            <a:r>
              <a:rPr lang="en-US" sz="2133" kern="0" dirty="0" err="1">
                <a:solidFill>
                  <a:srgbClr val="ED7D31"/>
                </a:solidFill>
                <a:latin typeface="Arial"/>
                <a:cs typeface="Arial"/>
                <a:sym typeface="Arial"/>
              </a:rPr>
              <a:t>Aguanga</a:t>
            </a:r>
            <a:r>
              <a:rPr lang="en-US" sz="2133" kern="0" dirty="0">
                <a:solidFill>
                  <a:srgbClr val="ED7D31"/>
                </a:solidFill>
                <a:latin typeface="Arial"/>
                <a:cs typeface="Arial"/>
                <a:sym typeface="Arial"/>
              </a:rPr>
              <a:t>, CA",0,earthquake,",geoserve,nearby-cities,origin,phase-data,",-480.0,1539475395144,https://earthquake.usgs.gov/earthquakes/</a:t>
            </a:r>
            <a:r>
              <a:rPr lang="en-US" sz="2133" kern="0" dirty="0" err="1">
                <a:solidFill>
                  <a:srgbClr val="ED7D31"/>
                </a:solidFill>
                <a:latin typeface="Arial"/>
                <a:cs typeface="Arial"/>
                <a:sym typeface="Arial"/>
              </a:rPr>
              <a:t>eventpage</a:t>
            </a:r>
            <a:r>
              <a:rPr lang="en-US" sz="2133" kern="0" dirty="0">
                <a:solidFill>
                  <a:srgbClr val="ED7D31"/>
                </a:solidFill>
                <a:latin typeface="Arial"/>
                <a:cs typeface="Arial"/>
                <a:sym typeface="Arial"/>
              </a:rPr>
              <a:t>/ci37389218</a:t>
            </a:r>
          </a:p>
        </p:txBody>
      </p:sp>
    </p:spTree>
    <p:extLst>
      <p:ext uri="{BB962C8B-B14F-4D97-AF65-F5344CB8AC3E}">
        <p14:creationId xmlns:p14="http://schemas.microsoft.com/office/powerpoint/2010/main" val="184035940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5627079" y="6260123"/>
            <a:ext cx="741877" cy="412355"/>
          </a:xfrm>
        </p:spPr>
        <p:txBody>
          <a:bodyPr/>
          <a:lstStyle/>
          <a:p>
            <a:pPr marL="14942" defTabSz="1219170">
              <a:buClr>
                <a:srgbClr val="000000"/>
              </a:buClr>
              <a:defRPr/>
            </a:pPr>
            <a:r>
              <a:rPr lang="en-US" kern="0" spc="-12" dirty="0">
                <a:solidFill>
                  <a:srgbClr val="FFFFFF"/>
                </a:solidFill>
                <a:latin typeface="Arial"/>
                <a:cs typeface="Arial"/>
                <a:sym typeface="Arial"/>
              </a:rPr>
              <a:t>1</a:t>
            </a:r>
            <a:r>
              <a:rPr lang="en-US" kern="0" spc="-24" dirty="0">
                <a:solidFill>
                  <a:srgbClr val="FFFFFF"/>
                </a:solidFill>
                <a:latin typeface="Arial"/>
                <a:cs typeface="Arial"/>
                <a:sym typeface="Arial"/>
              </a:rPr>
              <a:t>-</a:t>
            </a:r>
            <a:fld id="{81D60167-4931-47E6-BA6A-407CBD079E47}" type="slidenum">
              <a:rPr kern="0">
                <a:solidFill>
                  <a:srgbClr val="FFFFFF"/>
                </a:solidFill>
                <a:latin typeface="Calibri Light"/>
                <a:cs typeface="Calibri Light"/>
                <a:sym typeface="Arial"/>
              </a:rPr>
              <a:pPr marL="14942" defTabSz="1219170">
                <a:buClr>
                  <a:srgbClr val="000000"/>
                </a:buClr>
                <a:defRPr/>
              </a:pPr>
              <a:t>44</a:t>
            </a:fld>
            <a:endParaRPr kern="0" dirty="0">
              <a:solidFill>
                <a:srgbClr val="FFFFFF"/>
              </a:solidFill>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307820"/>
            <a:ext cx="13847704" cy="930443"/>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defTabSz="1219170">
              <a:buClr>
                <a:srgbClr val="000000">
                  <a:lumMod val="50000"/>
                  <a:lumOff val="50000"/>
                </a:srgbClr>
              </a:buClr>
              <a:defRPr/>
            </a:pPr>
            <a:r>
              <a:rPr lang="en-US" sz="4267" kern="0">
                <a:solidFill>
                  <a:srgbClr val="FFFFFF"/>
                </a:solidFill>
                <a:latin typeface="Palatino Linotype"/>
                <a:sym typeface="Arial"/>
              </a:rPr>
              <a:t>From a file</a:t>
            </a:r>
            <a:endParaRPr lang="en-US" sz="4267" kern="0" dirty="0">
              <a:solidFill>
                <a:srgbClr val="FFFFFF"/>
              </a:solidFill>
              <a:latin typeface="Palatino Linotype"/>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802465" y="2715148"/>
            <a:ext cx="10587071" cy="2068409"/>
          </a:xfrm>
          <a:prstGeom prst="rect">
            <a:avLst/>
          </a:prstGeom>
        </p:spPr>
        <p:txBody>
          <a:bodyPr vert="horz" wrap="square" lIns="0" tIns="16087" rIns="0" bIns="0" rtlCol="0">
            <a:spAutoFit/>
          </a:bodyPr>
          <a:lstStyle/>
          <a:p>
            <a:pPr marL="457189" indent="-457189" defTabSz="1219170">
              <a:buClr>
                <a:srgbClr val="000000"/>
              </a:buClr>
              <a:buFont typeface="Arial" panose="020B0604020202020204" pitchFamily="34" charset="0"/>
              <a:buChar char="•"/>
              <a:defRPr/>
            </a:pPr>
            <a:r>
              <a:rPr lang="en-US" sz="2667" kern="0" dirty="0">
                <a:solidFill>
                  <a:srgbClr val="000000"/>
                </a:solidFill>
                <a:latin typeface="Arial"/>
                <a:cs typeface="Arial"/>
                <a:sym typeface="Arial"/>
              </a:rPr>
              <a:t>This will look a little complicated, but this is by no means something we need to memorize:</a:t>
            </a:r>
          </a:p>
          <a:p>
            <a:pPr marL="457189" indent="-457189" defTabSz="1219170">
              <a:buClr>
                <a:srgbClr val="000000"/>
              </a:buClr>
              <a:buFont typeface="Arial" panose="020B0604020202020204" pitchFamily="34" charset="0"/>
              <a:buChar char="•"/>
              <a:defRPr/>
            </a:pPr>
            <a:endParaRPr lang="en-US" sz="2667" kern="0" dirty="0">
              <a:solidFill>
                <a:srgbClr val="000000"/>
              </a:solidFill>
              <a:latin typeface="Arial"/>
              <a:cs typeface="Arial"/>
              <a:sym typeface="Arial"/>
            </a:endParaRPr>
          </a:p>
          <a:p>
            <a:pPr defTabSz="1219170">
              <a:buClr>
                <a:srgbClr val="000000"/>
              </a:buClr>
              <a:defRPr/>
            </a:pPr>
            <a:r>
              <a:rPr lang="en-US" sz="2667" kern="0" dirty="0">
                <a:solidFill>
                  <a:srgbClr val="ED7D31"/>
                </a:solidFill>
                <a:latin typeface="Arial"/>
                <a:cs typeface="Arial"/>
                <a:sym typeface="Arial"/>
              </a:rPr>
              <a:t>&gt;&gt;&gt; !awk -F',' '{print NF; exit}' data/earthquakes.csv</a:t>
            </a:r>
          </a:p>
          <a:p>
            <a:pPr defTabSz="1219170">
              <a:buClr>
                <a:srgbClr val="000000"/>
              </a:buClr>
              <a:defRPr/>
            </a:pPr>
            <a:r>
              <a:rPr lang="en-US" sz="2667" kern="0" dirty="0">
                <a:solidFill>
                  <a:srgbClr val="ED7D31"/>
                </a:solidFill>
                <a:latin typeface="Arial"/>
                <a:cs typeface="Arial"/>
                <a:sym typeface="Arial"/>
              </a:rPr>
              <a:t>26</a:t>
            </a:r>
            <a:endParaRPr lang="en-US" sz="2133" kern="0" dirty="0">
              <a:solidFill>
                <a:srgbClr val="ED7D31"/>
              </a:solidFill>
              <a:latin typeface="Arial"/>
              <a:cs typeface="Arial"/>
              <a:sym typeface="Arial"/>
            </a:endParaRPr>
          </a:p>
        </p:txBody>
      </p:sp>
      <p:pic>
        <p:nvPicPr>
          <p:cNvPr id="4098" name="Picture 2" descr="456,306 File Stock Photos, Pictures &amp; Royalty-Free Images - iStock">
            <a:extLst>
              <a:ext uri="{FF2B5EF4-FFF2-40B4-BE49-F238E27FC236}">
                <a16:creationId xmlns:a16="http://schemas.microsoft.com/office/drawing/2014/main" id="{EFF4CD9D-3B0C-4FE7-8A55-23E1C36329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18821" y="3261134"/>
            <a:ext cx="2857500"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996838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5627079" y="6260123"/>
            <a:ext cx="741877" cy="412355"/>
          </a:xfrm>
        </p:spPr>
        <p:txBody>
          <a:bodyPr/>
          <a:lstStyle/>
          <a:p>
            <a:pPr marL="14942" defTabSz="1219170">
              <a:buClr>
                <a:srgbClr val="000000"/>
              </a:buClr>
              <a:defRPr/>
            </a:pPr>
            <a:r>
              <a:rPr lang="en-US" kern="0" spc="-12" dirty="0">
                <a:solidFill>
                  <a:srgbClr val="FFFFFF"/>
                </a:solidFill>
                <a:latin typeface="Arial"/>
                <a:cs typeface="Arial"/>
                <a:sym typeface="Arial"/>
              </a:rPr>
              <a:t>1</a:t>
            </a:r>
            <a:r>
              <a:rPr lang="en-US" kern="0" spc="-24" dirty="0">
                <a:solidFill>
                  <a:srgbClr val="FFFFFF"/>
                </a:solidFill>
                <a:latin typeface="Arial"/>
                <a:cs typeface="Arial"/>
                <a:sym typeface="Arial"/>
              </a:rPr>
              <a:t>-</a:t>
            </a:r>
            <a:fld id="{81D60167-4931-47E6-BA6A-407CBD079E47}" type="slidenum">
              <a:rPr kern="0">
                <a:solidFill>
                  <a:srgbClr val="FFFFFF"/>
                </a:solidFill>
                <a:latin typeface="Calibri Light"/>
                <a:cs typeface="Calibri Light"/>
                <a:sym typeface="Arial"/>
              </a:rPr>
              <a:pPr marL="14942" defTabSz="1219170">
                <a:buClr>
                  <a:srgbClr val="000000"/>
                </a:buClr>
                <a:defRPr/>
              </a:pPr>
              <a:t>45</a:t>
            </a:fld>
            <a:endParaRPr kern="0" dirty="0">
              <a:solidFill>
                <a:srgbClr val="FFFFFF"/>
              </a:solidFill>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307820"/>
            <a:ext cx="13847704" cy="930443"/>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defTabSz="1219170">
              <a:buClr>
                <a:srgbClr val="000000">
                  <a:lumMod val="50000"/>
                  <a:lumOff val="50000"/>
                </a:srgbClr>
              </a:buClr>
              <a:defRPr/>
            </a:pPr>
            <a:r>
              <a:rPr lang="en-US" sz="4267" kern="0">
                <a:solidFill>
                  <a:srgbClr val="FFFFFF"/>
                </a:solidFill>
                <a:latin typeface="Palatino Linotype"/>
                <a:sym typeface="Arial"/>
              </a:rPr>
              <a:t>From a file</a:t>
            </a:r>
            <a:endParaRPr lang="en-US" sz="4267" kern="0" dirty="0">
              <a:solidFill>
                <a:srgbClr val="FFFFFF"/>
              </a:solidFill>
              <a:latin typeface="Palatino Linotype"/>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802465" y="2304781"/>
            <a:ext cx="10587071" cy="2889275"/>
          </a:xfrm>
          <a:prstGeom prst="rect">
            <a:avLst/>
          </a:prstGeom>
        </p:spPr>
        <p:txBody>
          <a:bodyPr vert="horz" wrap="square" lIns="0" tIns="16087" rIns="0" bIns="0" rtlCol="0">
            <a:spAutoFit/>
          </a:bodyPr>
          <a:lstStyle/>
          <a:p>
            <a:pPr marL="457189" indent="-457189" defTabSz="1219170">
              <a:buClr>
                <a:srgbClr val="000000"/>
              </a:buClr>
              <a:buFont typeface="Arial" panose="020B0604020202020204" pitchFamily="34" charset="0"/>
              <a:buChar char="•"/>
              <a:defRPr/>
            </a:pPr>
            <a:r>
              <a:rPr lang="en-US" sz="2667" kern="0" dirty="0">
                <a:solidFill>
                  <a:srgbClr val="000000"/>
                </a:solidFill>
                <a:latin typeface="Arial"/>
                <a:cs typeface="Arial"/>
                <a:sym typeface="Arial"/>
              </a:rPr>
              <a:t>Since we know that the first line of the file contains headers and that the file is comma-separated, we can also count the columns by using head to get the headers and Python to parse them:</a:t>
            </a:r>
          </a:p>
          <a:p>
            <a:pPr marL="457189" indent="-457189" defTabSz="1219170">
              <a:buClr>
                <a:srgbClr val="000000"/>
              </a:buClr>
              <a:buFont typeface="Arial" panose="020B0604020202020204" pitchFamily="34" charset="0"/>
              <a:buChar char="•"/>
              <a:defRPr/>
            </a:pPr>
            <a:endParaRPr lang="en-US" sz="2667" kern="0" dirty="0">
              <a:solidFill>
                <a:srgbClr val="000000"/>
              </a:solidFill>
              <a:latin typeface="Arial"/>
              <a:cs typeface="Arial"/>
              <a:sym typeface="Arial"/>
            </a:endParaRPr>
          </a:p>
          <a:p>
            <a:pPr defTabSz="1219170">
              <a:buClr>
                <a:srgbClr val="000000"/>
              </a:buClr>
              <a:defRPr/>
            </a:pPr>
            <a:r>
              <a:rPr lang="en-US" sz="2667" kern="0" dirty="0">
                <a:solidFill>
                  <a:srgbClr val="ED7D31"/>
                </a:solidFill>
                <a:latin typeface="Arial"/>
                <a:cs typeface="Arial"/>
                <a:sym typeface="Arial"/>
              </a:rPr>
              <a:t>&gt;&gt;&gt; headers = !head -n 1 data/earthquakes.csv</a:t>
            </a:r>
          </a:p>
          <a:p>
            <a:pPr defTabSz="1219170">
              <a:buClr>
                <a:srgbClr val="000000"/>
              </a:buClr>
              <a:defRPr/>
            </a:pPr>
            <a:r>
              <a:rPr lang="en-US" sz="2667" kern="0" dirty="0">
                <a:solidFill>
                  <a:srgbClr val="ED7D31"/>
                </a:solidFill>
                <a:latin typeface="Arial"/>
                <a:cs typeface="Arial"/>
                <a:sym typeface="Arial"/>
              </a:rPr>
              <a:t>&gt;&gt;&gt; </a:t>
            </a:r>
            <a:r>
              <a:rPr lang="en-US" sz="2667" kern="0" dirty="0" err="1">
                <a:solidFill>
                  <a:srgbClr val="ED7D31"/>
                </a:solidFill>
                <a:latin typeface="Arial"/>
                <a:cs typeface="Arial"/>
                <a:sym typeface="Arial"/>
              </a:rPr>
              <a:t>len</a:t>
            </a:r>
            <a:r>
              <a:rPr lang="en-US" sz="2667" kern="0" dirty="0">
                <a:solidFill>
                  <a:srgbClr val="ED7D31"/>
                </a:solidFill>
                <a:latin typeface="Arial"/>
                <a:cs typeface="Arial"/>
                <a:sym typeface="Arial"/>
              </a:rPr>
              <a:t>(headers[0].split(','))</a:t>
            </a:r>
          </a:p>
          <a:p>
            <a:pPr defTabSz="1219170">
              <a:buClr>
                <a:srgbClr val="000000"/>
              </a:buClr>
              <a:defRPr/>
            </a:pPr>
            <a:r>
              <a:rPr lang="en-US" sz="2667" kern="0" dirty="0">
                <a:solidFill>
                  <a:srgbClr val="ED7D31"/>
                </a:solidFill>
                <a:latin typeface="Arial"/>
                <a:cs typeface="Arial"/>
                <a:sym typeface="Arial"/>
              </a:rPr>
              <a:t>26</a:t>
            </a:r>
            <a:endParaRPr lang="en-US" sz="2133" kern="0" dirty="0">
              <a:solidFill>
                <a:srgbClr val="ED7D31"/>
              </a:solidFill>
              <a:latin typeface="Arial"/>
              <a:cs typeface="Arial"/>
              <a:sym typeface="Arial"/>
            </a:endParaRPr>
          </a:p>
        </p:txBody>
      </p:sp>
      <p:pic>
        <p:nvPicPr>
          <p:cNvPr id="6" name="Picture 2" descr="Amazon.com: File Explorer : Apps &amp; Games">
            <a:extLst>
              <a:ext uri="{FF2B5EF4-FFF2-40B4-BE49-F238E27FC236}">
                <a16:creationId xmlns:a16="http://schemas.microsoft.com/office/drawing/2014/main" id="{A18A9311-FD9D-4E64-AE0F-47D99DC76B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73790" y="4385733"/>
            <a:ext cx="1615745" cy="16157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329190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5627079" y="6260123"/>
            <a:ext cx="741877" cy="412355"/>
          </a:xfrm>
        </p:spPr>
        <p:txBody>
          <a:bodyPr/>
          <a:lstStyle/>
          <a:p>
            <a:pPr marL="14942" defTabSz="1219170">
              <a:buClr>
                <a:srgbClr val="000000"/>
              </a:buClr>
              <a:defRPr/>
            </a:pPr>
            <a:r>
              <a:rPr lang="en-US" kern="0" spc="-12" dirty="0">
                <a:solidFill>
                  <a:srgbClr val="FFFFFF"/>
                </a:solidFill>
                <a:latin typeface="Arial"/>
                <a:cs typeface="Arial"/>
                <a:sym typeface="Arial"/>
              </a:rPr>
              <a:t>1</a:t>
            </a:r>
            <a:r>
              <a:rPr lang="en-US" kern="0" spc="-24" dirty="0">
                <a:solidFill>
                  <a:srgbClr val="FFFFFF"/>
                </a:solidFill>
                <a:latin typeface="Arial"/>
                <a:cs typeface="Arial"/>
                <a:sym typeface="Arial"/>
              </a:rPr>
              <a:t>-</a:t>
            </a:r>
            <a:fld id="{81D60167-4931-47E6-BA6A-407CBD079E47}" type="slidenum">
              <a:rPr kern="0">
                <a:solidFill>
                  <a:srgbClr val="FFFFFF"/>
                </a:solidFill>
                <a:latin typeface="Calibri Light"/>
                <a:cs typeface="Calibri Light"/>
                <a:sym typeface="Arial"/>
              </a:rPr>
              <a:pPr marL="14942" defTabSz="1219170">
                <a:buClr>
                  <a:srgbClr val="000000"/>
                </a:buClr>
                <a:defRPr/>
              </a:pPr>
              <a:t>46</a:t>
            </a:fld>
            <a:endParaRPr kern="0" dirty="0">
              <a:solidFill>
                <a:srgbClr val="FFFFFF"/>
              </a:solidFill>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307820"/>
            <a:ext cx="13847704" cy="930443"/>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defTabSz="1219170">
              <a:buClr>
                <a:srgbClr val="000000">
                  <a:lumMod val="50000"/>
                  <a:lumOff val="50000"/>
                </a:srgbClr>
              </a:buClr>
              <a:defRPr/>
            </a:pPr>
            <a:r>
              <a:rPr lang="en-US" sz="4267" kern="0">
                <a:solidFill>
                  <a:srgbClr val="FFFFFF"/>
                </a:solidFill>
                <a:latin typeface="Palatino Linotype"/>
                <a:sym typeface="Arial"/>
              </a:rPr>
              <a:t>From a file</a:t>
            </a:r>
            <a:endParaRPr lang="en-US" sz="4267" kern="0" dirty="0">
              <a:solidFill>
                <a:srgbClr val="FFFFFF"/>
              </a:solidFill>
              <a:latin typeface="Palatino Linotype"/>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802465" y="2099596"/>
            <a:ext cx="10587071" cy="3299707"/>
          </a:xfrm>
          <a:prstGeom prst="rect">
            <a:avLst/>
          </a:prstGeom>
        </p:spPr>
        <p:txBody>
          <a:bodyPr vert="horz" wrap="square" lIns="0" tIns="16087" rIns="0" bIns="0" rtlCol="0">
            <a:spAutoFit/>
          </a:bodyPr>
          <a:lstStyle/>
          <a:p>
            <a:pPr marL="457189" indent="-457189" defTabSz="1219170">
              <a:buClr>
                <a:srgbClr val="000000"/>
              </a:buClr>
              <a:buFont typeface="Arial" panose="020B0604020202020204" pitchFamily="34" charset="0"/>
              <a:buChar char="•"/>
              <a:defRPr/>
            </a:pPr>
            <a:r>
              <a:rPr lang="en-US" sz="2667" kern="0" dirty="0">
                <a:solidFill>
                  <a:srgbClr val="000000"/>
                </a:solidFill>
                <a:latin typeface="Arial"/>
                <a:cs typeface="Arial"/>
                <a:sym typeface="Arial"/>
              </a:rPr>
              <a:t>To summarize, we now know that the file is 3.4 MB and is comma-delimited with 26 columns and 9,333 rows, with the first one being the header. </a:t>
            </a:r>
          </a:p>
          <a:p>
            <a:pPr marL="457189" indent="-457189" defTabSz="1219170">
              <a:buClr>
                <a:srgbClr val="000000"/>
              </a:buClr>
              <a:buFont typeface="Arial" panose="020B0604020202020204" pitchFamily="34" charset="0"/>
              <a:buChar char="•"/>
              <a:defRPr/>
            </a:pPr>
            <a:endParaRPr lang="en-US" sz="2667" kern="0" dirty="0">
              <a:solidFill>
                <a:srgbClr val="000000"/>
              </a:solidFill>
              <a:latin typeface="Arial"/>
              <a:cs typeface="Arial"/>
              <a:sym typeface="Arial"/>
            </a:endParaRPr>
          </a:p>
          <a:p>
            <a:pPr marL="457189" indent="-457189" defTabSz="1219170">
              <a:buClr>
                <a:srgbClr val="000000"/>
              </a:buClr>
              <a:buFont typeface="Arial" panose="020B0604020202020204" pitchFamily="34" charset="0"/>
              <a:buChar char="•"/>
              <a:defRPr/>
            </a:pPr>
            <a:r>
              <a:rPr lang="en-US" sz="2667" kern="0" dirty="0">
                <a:solidFill>
                  <a:srgbClr val="000000"/>
                </a:solidFill>
                <a:latin typeface="Arial"/>
                <a:cs typeface="Arial"/>
                <a:sym typeface="Arial"/>
              </a:rPr>
              <a:t>This means that we can use the </a:t>
            </a:r>
            <a:r>
              <a:rPr lang="en-US" sz="2667" kern="0" dirty="0" err="1">
                <a:solidFill>
                  <a:srgbClr val="000000"/>
                </a:solidFill>
                <a:latin typeface="Arial"/>
                <a:cs typeface="Arial"/>
                <a:sym typeface="Arial"/>
              </a:rPr>
              <a:t>pd.read_csv</a:t>
            </a:r>
            <a:r>
              <a:rPr lang="en-US" sz="2667" kern="0" dirty="0">
                <a:solidFill>
                  <a:srgbClr val="000000"/>
                </a:solidFill>
                <a:latin typeface="Arial"/>
                <a:cs typeface="Arial"/>
                <a:sym typeface="Arial"/>
              </a:rPr>
              <a:t>() function with the defaults:</a:t>
            </a:r>
          </a:p>
          <a:p>
            <a:pPr marL="457189" indent="-457189" defTabSz="1219170">
              <a:buClr>
                <a:srgbClr val="000000"/>
              </a:buClr>
              <a:buFont typeface="Arial" panose="020B0604020202020204" pitchFamily="34" charset="0"/>
              <a:buChar char="•"/>
              <a:defRPr/>
            </a:pPr>
            <a:endParaRPr lang="en-US" sz="2667" kern="0" dirty="0">
              <a:solidFill>
                <a:srgbClr val="000000"/>
              </a:solidFill>
              <a:latin typeface="Arial"/>
              <a:cs typeface="Arial"/>
              <a:sym typeface="Arial"/>
            </a:endParaRPr>
          </a:p>
          <a:p>
            <a:pPr defTabSz="1219170">
              <a:buClr>
                <a:srgbClr val="000000"/>
              </a:buClr>
              <a:defRPr/>
            </a:pPr>
            <a:r>
              <a:rPr lang="en-US" sz="2667" kern="0" dirty="0">
                <a:solidFill>
                  <a:srgbClr val="ED7D31"/>
                </a:solidFill>
                <a:latin typeface="Arial"/>
                <a:cs typeface="Arial"/>
                <a:sym typeface="Arial"/>
              </a:rPr>
              <a:t>&gt;&gt;&gt; df = </a:t>
            </a:r>
            <a:r>
              <a:rPr lang="en-US" sz="2667" kern="0" dirty="0" err="1">
                <a:solidFill>
                  <a:srgbClr val="ED7D31"/>
                </a:solidFill>
                <a:latin typeface="Arial"/>
                <a:cs typeface="Arial"/>
                <a:sym typeface="Arial"/>
              </a:rPr>
              <a:t>pd.read_csv</a:t>
            </a:r>
            <a:r>
              <a:rPr lang="en-US" sz="2667" kern="0" dirty="0">
                <a:solidFill>
                  <a:srgbClr val="ED7D31"/>
                </a:solidFill>
                <a:latin typeface="Arial"/>
                <a:cs typeface="Arial"/>
                <a:sym typeface="Arial"/>
              </a:rPr>
              <a:t>('earthquakes.csv')</a:t>
            </a:r>
            <a:endParaRPr lang="en-US" sz="2133" kern="0" dirty="0">
              <a:solidFill>
                <a:srgbClr val="ED7D31"/>
              </a:solidFill>
              <a:latin typeface="Arial"/>
              <a:cs typeface="Arial"/>
              <a:sym typeface="Arial"/>
            </a:endParaRPr>
          </a:p>
        </p:txBody>
      </p:sp>
      <p:pic>
        <p:nvPicPr>
          <p:cNvPr id="6" name="Picture 2" descr="Amazon.com: File Explorer : Apps &amp; Games">
            <a:extLst>
              <a:ext uri="{FF2B5EF4-FFF2-40B4-BE49-F238E27FC236}">
                <a16:creationId xmlns:a16="http://schemas.microsoft.com/office/drawing/2014/main" id="{7DC28F29-8421-4F23-BD5F-473D25A1F9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90426" y="4447037"/>
            <a:ext cx="1615745" cy="16157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71449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5627079" y="6260123"/>
            <a:ext cx="741877" cy="412355"/>
          </a:xfrm>
        </p:spPr>
        <p:txBody>
          <a:bodyPr/>
          <a:lstStyle/>
          <a:p>
            <a:pPr marL="14942" defTabSz="1219170">
              <a:buClr>
                <a:srgbClr val="000000"/>
              </a:buClr>
              <a:defRPr/>
            </a:pPr>
            <a:r>
              <a:rPr lang="en-US" kern="0" spc="-12" dirty="0">
                <a:solidFill>
                  <a:srgbClr val="FFFFFF"/>
                </a:solidFill>
                <a:latin typeface="Arial"/>
                <a:cs typeface="Arial"/>
                <a:sym typeface="Arial"/>
              </a:rPr>
              <a:t>1</a:t>
            </a:r>
            <a:r>
              <a:rPr lang="en-US" kern="0" spc="-24" dirty="0">
                <a:solidFill>
                  <a:srgbClr val="FFFFFF"/>
                </a:solidFill>
                <a:latin typeface="Arial"/>
                <a:cs typeface="Arial"/>
                <a:sym typeface="Arial"/>
              </a:rPr>
              <a:t>-</a:t>
            </a:r>
            <a:fld id="{81D60167-4931-47E6-BA6A-407CBD079E47}" type="slidenum">
              <a:rPr kern="0">
                <a:solidFill>
                  <a:srgbClr val="FFFFFF"/>
                </a:solidFill>
                <a:latin typeface="Calibri Light"/>
                <a:cs typeface="Calibri Light"/>
                <a:sym typeface="Arial"/>
              </a:rPr>
              <a:pPr marL="14942" defTabSz="1219170">
                <a:buClr>
                  <a:srgbClr val="000000"/>
                </a:buClr>
                <a:defRPr/>
              </a:pPr>
              <a:t>47</a:t>
            </a:fld>
            <a:endParaRPr kern="0" dirty="0">
              <a:solidFill>
                <a:srgbClr val="FFFFFF"/>
              </a:solidFill>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307820"/>
            <a:ext cx="13847704" cy="930443"/>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defTabSz="1219170">
              <a:buClr>
                <a:srgbClr val="000000">
                  <a:lumMod val="50000"/>
                  <a:lumOff val="50000"/>
                </a:srgbClr>
              </a:buClr>
              <a:defRPr/>
            </a:pPr>
            <a:r>
              <a:rPr lang="en-US" sz="4267" kern="0">
                <a:solidFill>
                  <a:srgbClr val="FFFFFF"/>
                </a:solidFill>
                <a:latin typeface="Palatino Linotype"/>
                <a:sym typeface="Arial"/>
              </a:rPr>
              <a:t>From a file</a:t>
            </a:r>
            <a:endParaRPr lang="en-US" sz="4267" kern="0" dirty="0">
              <a:solidFill>
                <a:srgbClr val="FFFFFF"/>
              </a:solidFill>
              <a:latin typeface="Palatino Linotype"/>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802465" y="1689228"/>
            <a:ext cx="10587071" cy="4120573"/>
          </a:xfrm>
          <a:prstGeom prst="rect">
            <a:avLst/>
          </a:prstGeom>
        </p:spPr>
        <p:txBody>
          <a:bodyPr vert="horz" wrap="square" lIns="0" tIns="16087" rIns="0" bIns="0" rtlCol="0">
            <a:spAutoFit/>
          </a:bodyPr>
          <a:lstStyle/>
          <a:p>
            <a:pPr marL="457189" indent="-457189" defTabSz="1219170">
              <a:buClr>
                <a:srgbClr val="000000"/>
              </a:buClr>
              <a:buFont typeface="Arial" panose="020B0604020202020204" pitchFamily="34" charset="0"/>
              <a:buChar char="•"/>
              <a:defRPr/>
            </a:pPr>
            <a:r>
              <a:rPr lang="en-US" sz="2667" kern="0" dirty="0">
                <a:solidFill>
                  <a:srgbClr val="000000"/>
                </a:solidFill>
                <a:latin typeface="Arial"/>
                <a:cs typeface="Arial"/>
                <a:sym typeface="Arial"/>
              </a:rPr>
              <a:t>Note that we aren't limited to reading in data from files on our local machines; file paths can be URLs as well. </a:t>
            </a:r>
          </a:p>
          <a:p>
            <a:pPr marL="457189" indent="-457189" defTabSz="1219170">
              <a:buClr>
                <a:srgbClr val="000000"/>
              </a:buClr>
              <a:buFont typeface="Arial" panose="020B0604020202020204" pitchFamily="34" charset="0"/>
              <a:buChar char="•"/>
              <a:defRPr/>
            </a:pPr>
            <a:endParaRPr lang="en-US" sz="2667" kern="0" dirty="0">
              <a:solidFill>
                <a:srgbClr val="000000"/>
              </a:solidFill>
              <a:latin typeface="Arial"/>
              <a:cs typeface="Arial"/>
              <a:sym typeface="Arial"/>
            </a:endParaRPr>
          </a:p>
          <a:p>
            <a:pPr marL="457189" indent="-457189" defTabSz="1219170">
              <a:buClr>
                <a:srgbClr val="000000"/>
              </a:buClr>
              <a:buFont typeface="Arial" panose="020B0604020202020204" pitchFamily="34" charset="0"/>
              <a:buChar char="•"/>
              <a:defRPr/>
            </a:pPr>
            <a:r>
              <a:rPr lang="en-US" sz="2667" kern="0" dirty="0">
                <a:solidFill>
                  <a:srgbClr val="000000"/>
                </a:solidFill>
                <a:latin typeface="Arial"/>
                <a:cs typeface="Arial"/>
                <a:sym typeface="Arial"/>
              </a:rPr>
              <a:t>As an example, let's read in the same CSV file from GitHub:</a:t>
            </a:r>
          </a:p>
          <a:p>
            <a:pPr marL="457189" indent="-457189" defTabSz="1219170">
              <a:buClr>
                <a:srgbClr val="000000"/>
              </a:buClr>
              <a:buFont typeface="Arial" panose="020B0604020202020204" pitchFamily="34" charset="0"/>
              <a:buChar char="•"/>
              <a:defRPr/>
            </a:pPr>
            <a:endParaRPr lang="en-US" sz="2667" kern="0" dirty="0">
              <a:solidFill>
                <a:srgbClr val="000000"/>
              </a:solidFill>
              <a:latin typeface="Arial"/>
              <a:cs typeface="Arial"/>
              <a:sym typeface="Arial"/>
            </a:endParaRPr>
          </a:p>
          <a:p>
            <a:pPr defTabSz="1219170">
              <a:buClr>
                <a:srgbClr val="000000"/>
              </a:buClr>
              <a:defRPr/>
            </a:pPr>
            <a:r>
              <a:rPr lang="en-US" sz="2667" kern="0" dirty="0">
                <a:solidFill>
                  <a:srgbClr val="ED7D31"/>
                </a:solidFill>
                <a:latin typeface="Arial"/>
                <a:cs typeface="Arial"/>
                <a:sym typeface="Arial"/>
              </a:rPr>
              <a:t>&gt;&gt;&gt; df = </a:t>
            </a:r>
            <a:r>
              <a:rPr lang="en-US" sz="2667" kern="0" dirty="0" err="1">
                <a:solidFill>
                  <a:srgbClr val="ED7D31"/>
                </a:solidFill>
                <a:latin typeface="Arial"/>
                <a:cs typeface="Arial"/>
                <a:sym typeface="Arial"/>
              </a:rPr>
              <a:t>pd.read_csv</a:t>
            </a:r>
            <a:r>
              <a:rPr lang="en-US" sz="2667" kern="0" dirty="0">
                <a:solidFill>
                  <a:srgbClr val="ED7D31"/>
                </a:solidFill>
                <a:latin typeface="Arial"/>
                <a:cs typeface="Arial"/>
                <a:sym typeface="Arial"/>
              </a:rPr>
              <a:t>(</a:t>
            </a:r>
          </a:p>
          <a:p>
            <a:pPr defTabSz="1219170">
              <a:buClr>
                <a:srgbClr val="000000"/>
              </a:buClr>
              <a:defRPr/>
            </a:pPr>
            <a:r>
              <a:rPr lang="en-US" sz="2667" kern="0" dirty="0">
                <a:solidFill>
                  <a:srgbClr val="ED7D31"/>
                </a:solidFill>
                <a:latin typeface="Arial"/>
                <a:cs typeface="Arial"/>
                <a:sym typeface="Arial"/>
              </a:rPr>
              <a:t>...     ‘https://github.com/</a:t>
            </a:r>
            <a:r>
              <a:rPr lang="en-US" sz="2667" kern="0" dirty="0" err="1">
                <a:solidFill>
                  <a:srgbClr val="ED7D31"/>
                </a:solidFill>
                <a:latin typeface="Arial"/>
                <a:cs typeface="Arial"/>
                <a:sym typeface="Arial"/>
              </a:rPr>
              <a:t>fenago</a:t>
            </a:r>
            <a:r>
              <a:rPr lang="en-US" sz="2667" kern="0" dirty="0">
                <a:solidFill>
                  <a:srgbClr val="ED7D31"/>
                </a:solidFill>
                <a:latin typeface="Arial"/>
                <a:cs typeface="Arial"/>
                <a:sym typeface="Arial"/>
              </a:rPr>
              <a:t>/’</a:t>
            </a:r>
          </a:p>
          <a:p>
            <a:pPr defTabSz="1219170">
              <a:buClr>
                <a:srgbClr val="000000"/>
              </a:buClr>
              <a:defRPr/>
            </a:pPr>
            <a:r>
              <a:rPr lang="en-US" sz="2667" kern="0" dirty="0">
                <a:solidFill>
                  <a:srgbClr val="ED7D31"/>
                </a:solidFill>
                <a:latin typeface="Arial"/>
                <a:cs typeface="Arial"/>
                <a:sym typeface="Arial"/>
              </a:rPr>
              <a:t>...     'data-analysis-pandas'</a:t>
            </a:r>
          </a:p>
          <a:p>
            <a:pPr defTabSz="1219170">
              <a:buClr>
                <a:srgbClr val="000000"/>
              </a:buClr>
              <a:defRPr/>
            </a:pPr>
            <a:r>
              <a:rPr lang="en-US" sz="2667" kern="0" dirty="0">
                <a:solidFill>
                  <a:srgbClr val="ED7D31"/>
                </a:solidFill>
                <a:latin typeface="Arial"/>
                <a:cs typeface="Arial"/>
                <a:sym typeface="Arial"/>
              </a:rPr>
              <a:t>...     '/blob/master/ch_02/data/</a:t>
            </a:r>
            <a:r>
              <a:rPr lang="en-US" sz="2667" kern="0" dirty="0" err="1">
                <a:solidFill>
                  <a:srgbClr val="ED7D31"/>
                </a:solidFill>
                <a:latin typeface="Arial"/>
                <a:cs typeface="Arial"/>
                <a:sym typeface="Arial"/>
              </a:rPr>
              <a:t>earthquakes.csv?raw</a:t>
            </a:r>
            <a:r>
              <a:rPr lang="en-US" sz="2667" kern="0" dirty="0">
                <a:solidFill>
                  <a:srgbClr val="ED7D31"/>
                </a:solidFill>
                <a:latin typeface="Arial"/>
                <a:cs typeface="Arial"/>
                <a:sym typeface="Arial"/>
              </a:rPr>
              <a:t>=True'</a:t>
            </a:r>
          </a:p>
          <a:p>
            <a:pPr defTabSz="1219170">
              <a:buClr>
                <a:srgbClr val="000000"/>
              </a:buClr>
              <a:defRPr/>
            </a:pPr>
            <a:r>
              <a:rPr lang="en-US" sz="2667" kern="0" dirty="0">
                <a:solidFill>
                  <a:srgbClr val="ED7D31"/>
                </a:solidFill>
                <a:latin typeface="Arial"/>
                <a:cs typeface="Arial"/>
                <a:sym typeface="Arial"/>
              </a:rPr>
              <a:t>... )</a:t>
            </a:r>
            <a:endParaRPr lang="en-US" sz="2133" kern="0" dirty="0">
              <a:solidFill>
                <a:srgbClr val="ED7D31"/>
              </a:solidFill>
              <a:latin typeface="Arial"/>
              <a:cs typeface="Arial"/>
              <a:sym typeface="Arial"/>
            </a:endParaRPr>
          </a:p>
        </p:txBody>
      </p:sp>
      <p:pic>
        <p:nvPicPr>
          <p:cNvPr id="6146" name="Picture 2" descr="Amazon.com: File Explorer : Apps &amp; Games">
            <a:extLst>
              <a:ext uri="{FF2B5EF4-FFF2-40B4-BE49-F238E27FC236}">
                <a16:creationId xmlns:a16="http://schemas.microsoft.com/office/drawing/2014/main" id="{0D409770-2FF9-4606-9706-B4B169A1CA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88416" y="3863489"/>
            <a:ext cx="1615745" cy="16157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515307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5627079" y="6260123"/>
            <a:ext cx="741877" cy="412355"/>
          </a:xfrm>
        </p:spPr>
        <p:txBody>
          <a:bodyPr/>
          <a:lstStyle/>
          <a:p>
            <a:pPr marL="14942" defTabSz="1219170">
              <a:buClr>
                <a:srgbClr val="000000"/>
              </a:buClr>
              <a:defRPr/>
            </a:pPr>
            <a:r>
              <a:rPr lang="en-US" kern="0" spc="-12" dirty="0">
                <a:solidFill>
                  <a:srgbClr val="FFFFFF"/>
                </a:solidFill>
                <a:latin typeface="Arial"/>
                <a:cs typeface="Arial"/>
                <a:sym typeface="Arial"/>
              </a:rPr>
              <a:t>1</a:t>
            </a:r>
            <a:r>
              <a:rPr lang="en-US" kern="0" spc="-24" dirty="0">
                <a:solidFill>
                  <a:srgbClr val="FFFFFF"/>
                </a:solidFill>
                <a:latin typeface="Arial"/>
                <a:cs typeface="Arial"/>
                <a:sym typeface="Arial"/>
              </a:rPr>
              <a:t>-</a:t>
            </a:r>
            <a:fld id="{81D60167-4931-47E6-BA6A-407CBD079E47}" type="slidenum">
              <a:rPr kern="0">
                <a:solidFill>
                  <a:srgbClr val="FFFFFF"/>
                </a:solidFill>
                <a:latin typeface="Calibri Light"/>
                <a:cs typeface="Calibri Light"/>
                <a:sym typeface="Arial"/>
              </a:rPr>
              <a:pPr marL="14942" defTabSz="1219170">
                <a:buClr>
                  <a:srgbClr val="000000"/>
                </a:buClr>
                <a:defRPr/>
              </a:pPr>
              <a:t>48</a:t>
            </a:fld>
            <a:endParaRPr kern="0" dirty="0">
              <a:solidFill>
                <a:srgbClr val="FFFFFF"/>
              </a:solidFill>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307820"/>
            <a:ext cx="13847704" cy="930443"/>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defTabSz="1219170">
              <a:buClr>
                <a:srgbClr val="000000">
                  <a:lumMod val="50000"/>
                  <a:lumOff val="50000"/>
                </a:srgbClr>
              </a:buClr>
              <a:defRPr/>
            </a:pPr>
            <a:r>
              <a:rPr lang="en-US" sz="4267" kern="0">
                <a:solidFill>
                  <a:srgbClr val="FFFFFF"/>
                </a:solidFill>
                <a:latin typeface="Palatino Linotype"/>
                <a:sym typeface="Arial"/>
              </a:rPr>
              <a:t>From a file</a:t>
            </a:r>
            <a:endParaRPr lang="en-US" sz="4267" kern="0" dirty="0">
              <a:solidFill>
                <a:srgbClr val="FFFFFF"/>
              </a:solidFill>
              <a:latin typeface="Palatino Linotype"/>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540271" y="1894411"/>
            <a:ext cx="4824615" cy="3710140"/>
          </a:xfrm>
          <a:prstGeom prst="rect">
            <a:avLst/>
          </a:prstGeom>
        </p:spPr>
        <p:txBody>
          <a:bodyPr vert="horz" wrap="square" lIns="0" tIns="16087" rIns="0" bIns="0" rtlCol="0">
            <a:spAutoFit/>
          </a:bodyPr>
          <a:lstStyle/>
          <a:p>
            <a:pPr marL="457189" indent="-457189" defTabSz="1219170">
              <a:buClr>
                <a:srgbClr val="000000"/>
              </a:buClr>
              <a:buFont typeface="Arial" panose="020B0604020202020204" pitchFamily="34" charset="0"/>
              <a:buChar char="•"/>
              <a:defRPr/>
            </a:pPr>
            <a:r>
              <a:rPr lang="en-US" sz="2667" kern="0" dirty="0">
                <a:solidFill>
                  <a:srgbClr val="000000"/>
                </a:solidFill>
                <a:latin typeface="Arial"/>
                <a:cs typeface="Arial"/>
                <a:sym typeface="Arial"/>
              </a:rPr>
              <a:t>Pandas is usually very good at figuring out which options to use based on the input data, so we often won't need to add arguments to this call; however, there are many options available should we need them, some of which include the following:</a:t>
            </a:r>
            <a:endParaRPr lang="en-US" sz="2133" kern="0" dirty="0">
              <a:solidFill>
                <a:srgbClr val="ED7D31"/>
              </a:solidFill>
              <a:latin typeface="Arial"/>
              <a:cs typeface="Arial"/>
              <a:sym typeface="Arial"/>
            </a:endParaRPr>
          </a:p>
        </p:txBody>
      </p:sp>
      <p:pic>
        <p:nvPicPr>
          <p:cNvPr id="3" name="Picture 2">
            <a:extLst>
              <a:ext uri="{FF2B5EF4-FFF2-40B4-BE49-F238E27FC236}">
                <a16:creationId xmlns:a16="http://schemas.microsoft.com/office/drawing/2014/main" id="{F9227F95-EC5A-4E74-9EF9-7F3E738AC209}"/>
              </a:ext>
            </a:extLst>
          </p:cNvPr>
          <p:cNvPicPr>
            <a:picLocks noChangeAspect="1"/>
          </p:cNvPicPr>
          <p:nvPr/>
        </p:nvPicPr>
        <p:blipFill>
          <a:blip r:embed="rId3"/>
          <a:stretch>
            <a:fillRect/>
          </a:stretch>
        </p:blipFill>
        <p:spPr>
          <a:xfrm>
            <a:off x="5627079" y="1427877"/>
            <a:ext cx="6168420" cy="4642633"/>
          </a:xfrm>
          <a:prstGeom prst="rect">
            <a:avLst/>
          </a:prstGeom>
        </p:spPr>
      </p:pic>
    </p:spTree>
    <p:extLst>
      <p:ext uri="{BB962C8B-B14F-4D97-AF65-F5344CB8AC3E}">
        <p14:creationId xmlns:p14="http://schemas.microsoft.com/office/powerpoint/2010/main" val="252132479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5627079" y="6260123"/>
            <a:ext cx="741877" cy="412355"/>
          </a:xfrm>
        </p:spPr>
        <p:txBody>
          <a:bodyPr/>
          <a:lstStyle/>
          <a:p>
            <a:pPr marL="14942" defTabSz="1219170">
              <a:buClr>
                <a:srgbClr val="000000"/>
              </a:buClr>
              <a:defRPr/>
            </a:pPr>
            <a:r>
              <a:rPr lang="en-US" kern="0" spc="-12" dirty="0">
                <a:solidFill>
                  <a:srgbClr val="FFFFFF"/>
                </a:solidFill>
                <a:latin typeface="Arial"/>
                <a:cs typeface="Arial"/>
                <a:sym typeface="Arial"/>
              </a:rPr>
              <a:t>1</a:t>
            </a:r>
            <a:r>
              <a:rPr lang="en-US" kern="0" spc="-24" dirty="0">
                <a:solidFill>
                  <a:srgbClr val="FFFFFF"/>
                </a:solidFill>
                <a:latin typeface="Arial"/>
                <a:cs typeface="Arial"/>
                <a:sym typeface="Arial"/>
              </a:rPr>
              <a:t>-</a:t>
            </a:r>
            <a:fld id="{81D60167-4931-47E6-BA6A-407CBD079E47}" type="slidenum">
              <a:rPr kern="0">
                <a:solidFill>
                  <a:srgbClr val="FFFFFF"/>
                </a:solidFill>
                <a:latin typeface="Calibri Light"/>
                <a:cs typeface="Calibri Light"/>
                <a:sym typeface="Arial"/>
              </a:rPr>
              <a:pPr marL="14942" defTabSz="1219170">
                <a:buClr>
                  <a:srgbClr val="000000"/>
                </a:buClr>
                <a:defRPr/>
              </a:pPr>
              <a:t>49</a:t>
            </a:fld>
            <a:endParaRPr kern="0" dirty="0">
              <a:solidFill>
                <a:srgbClr val="FFFFFF"/>
              </a:solidFill>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307820"/>
            <a:ext cx="13847704" cy="930443"/>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defTabSz="1219170">
              <a:buClr>
                <a:srgbClr val="000000">
                  <a:lumMod val="50000"/>
                  <a:lumOff val="50000"/>
                </a:srgbClr>
              </a:buClr>
              <a:defRPr/>
            </a:pPr>
            <a:r>
              <a:rPr lang="en-US" sz="4267" kern="0">
                <a:solidFill>
                  <a:srgbClr val="FFFFFF"/>
                </a:solidFill>
                <a:latin typeface="Palatino Linotype"/>
                <a:sym typeface="Arial"/>
              </a:rPr>
              <a:t>From a file</a:t>
            </a:r>
            <a:endParaRPr lang="en-US" sz="4267" kern="0" dirty="0">
              <a:solidFill>
                <a:srgbClr val="FFFFFF"/>
              </a:solidFill>
              <a:latin typeface="Palatino Linotype"/>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728974" y="2805324"/>
            <a:ext cx="10734052" cy="1247543"/>
          </a:xfrm>
          <a:prstGeom prst="rect">
            <a:avLst/>
          </a:prstGeom>
        </p:spPr>
        <p:txBody>
          <a:bodyPr vert="horz" wrap="square" lIns="0" tIns="16087" rIns="0" bIns="0" rtlCol="0">
            <a:spAutoFit/>
          </a:bodyPr>
          <a:lstStyle/>
          <a:p>
            <a:pPr marL="457189" indent="-457189" defTabSz="1219170">
              <a:buClr>
                <a:srgbClr val="000000"/>
              </a:buClr>
              <a:buFont typeface="Arial" panose="020B0604020202020204" pitchFamily="34" charset="0"/>
              <a:buChar char="•"/>
              <a:defRPr/>
            </a:pPr>
            <a:r>
              <a:rPr lang="en-US" sz="2667" kern="0" dirty="0">
                <a:solidFill>
                  <a:srgbClr val="000000"/>
                </a:solidFill>
                <a:latin typeface="Arial"/>
                <a:cs typeface="Arial"/>
                <a:sym typeface="Arial"/>
              </a:rPr>
              <a:t>We can write our data without the index by passing in index=False:</a:t>
            </a:r>
          </a:p>
          <a:p>
            <a:pPr marL="457189" indent="-457189" defTabSz="1219170">
              <a:buClr>
                <a:srgbClr val="000000"/>
              </a:buClr>
              <a:buFont typeface="Arial" panose="020B0604020202020204" pitchFamily="34" charset="0"/>
              <a:buChar char="•"/>
              <a:defRPr/>
            </a:pPr>
            <a:endParaRPr lang="en-US" sz="2667" kern="0" dirty="0">
              <a:solidFill>
                <a:srgbClr val="000000"/>
              </a:solidFill>
              <a:latin typeface="Arial"/>
              <a:cs typeface="Arial"/>
              <a:sym typeface="Arial"/>
            </a:endParaRPr>
          </a:p>
          <a:p>
            <a:pPr defTabSz="1219170">
              <a:buClr>
                <a:srgbClr val="000000"/>
              </a:buClr>
              <a:defRPr/>
            </a:pPr>
            <a:r>
              <a:rPr lang="en-US" sz="2667" kern="0" dirty="0">
                <a:solidFill>
                  <a:srgbClr val="ED7D31"/>
                </a:solidFill>
                <a:latin typeface="Arial"/>
                <a:cs typeface="Arial"/>
                <a:sym typeface="Arial"/>
              </a:rPr>
              <a:t>&gt;&gt;&gt; </a:t>
            </a:r>
            <a:r>
              <a:rPr lang="en-US" sz="2667" kern="0" dirty="0" err="1">
                <a:solidFill>
                  <a:srgbClr val="ED7D31"/>
                </a:solidFill>
                <a:latin typeface="Arial"/>
                <a:cs typeface="Arial"/>
                <a:sym typeface="Arial"/>
              </a:rPr>
              <a:t>df.to_csv</a:t>
            </a:r>
            <a:r>
              <a:rPr lang="en-US" sz="2667" kern="0" dirty="0">
                <a:solidFill>
                  <a:srgbClr val="ED7D31"/>
                </a:solidFill>
                <a:latin typeface="Arial"/>
                <a:cs typeface="Arial"/>
                <a:sym typeface="Arial"/>
              </a:rPr>
              <a:t>('output.csv', index=False)</a:t>
            </a:r>
            <a:endParaRPr lang="en-US" sz="2133" kern="0" dirty="0">
              <a:solidFill>
                <a:srgbClr val="ED7D31"/>
              </a:solidFill>
              <a:latin typeface="Arial"/>
              <a:cs typeface="Arial"/>
              <a:sym typeface="Arial"/>
            </a:endParaRPr>
          </a:p>
        </p:txBody>
      </p:sp>
      <p:pic>
        <p:nvPicPr>
          <p:cNvPr id="5122" name="Picture 2" descr="456,306 File Stock Photos, Pictures &amp; Royalty-Free Images - iStock">
            <a:extLst>
              <a:ext uri="{FF2B5EF4-FFF2-40B4-BE49-F238E27FC236}">
                <a16:creationId xmlns:a16="http://schemas.microsoft.com/office/drawing/2014/main" id="{7ABCE30C-EAF3-4E44-A247-9A7D50913A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64709" y="3240293"/>
            <a:ext cx="2857500"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5668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5627079" y="6260123"/>
            <a:ext cx="741877" cy="412355"/>
          </a:xfrm>
        </p:spPr>
        <p:txBody>
          <a:bodyPr/>
          <a:lstStyle/>
          <a:p>
            <a:pPr marL="14942" defTabSz="1219170">
              <a:buClr>
                <a:srgbClr val="000000"/>
              </a:buClr>
              <a:defRPr/>
            </a:pPr>
            <a:r>
              <a:rPr lang="en-US" kern="0" spc="-12" dirty="0">
                <a:solidFill>
                  <a:srgbClr val="FFFFFF"/>
                </a:solidFill>
                <a:latin typeface="Arial"/>
                <a:cs typeface="Arial"/>
                <a:sym typeface="Arial"/>
              </a:rPr>
              <a:t>1</a:t>
            </a:r>
            <a:r>
              <a:rPr lang="en-US" kern="0" spc="-24" dirty="0">
                <a:solidFill>
                  <a:srgbClr val="FFFFFF"/>
                </a:solidFill>
                <a:latin typeface="Arial"/>
                <a:cs typeface="Arial"/>
                <a:sym typeface="Arial"/>
              </a:rPr>
              <a:t>-</a:t>
            </a:r>
            <a:fld id="{81D60167-4931-47E6-BA6A-407CBD079E47}" type="slidenum">
              <a:rPr kern="0">
                <a:solidFill>
                  <a:srgbClr val="FFFFFF"/>
                </a:solidFill>
                <a:latin typeface="Calibri Light"/>
                <a:cs typeface="Calibri Light"/>
                <a:sym typeface="Arial"/>
              </a:rPr>
              <a:pPr marL="14942" defTabSz="1219170">
                <a:buClr>
                  <a:srgbClr val="000000"/>
                </a:buClr>
                <a:defRPr/>
              </a:pPr>
              <a:t>5</a:t>
            </a:fld>
            <a:endParaRPr kern="0" dirty="0">
              <a:solidFill>
                <a:srgbClr val="FFFFFF"/>
              </a:solidFill>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307820"/>
            <a:ext cx="13847704" cy="930443"/>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defTabSz="1219170">
              <a:buClr>
                <a:srgbClr val="000000">
                  <a:lumMod val="50000"/>
                  <a:lumOff val="50000"/>
                </a:srgbClr>
              </a:buClr>
              <a:defRPr/>
            </a:pPr>
            <a:r>
              <a:rPr lang="en-US" sz="4267" kern="0">
                <a:solidFill>
                  <a:srgbClr val="FFFFFF"/>
                </a:solidFill>
                <a:latin typeface="Palatino Linotype"/>
                <a:sym typeface="Arial"/>
              </a:rPr>
              <a:t>Pandas data structures</a:t>
            </a:r>
            <a:endParaRPr lang="en-US" sz="4267" kern="0" dirty="0">
              <a:solidFill>
                <a:srgbClr val="FFFFFF"/>
              </a:solidFill>
              <a:latin typeface="Palatino Linotype"/>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435622" y="2357958"/>
            <a:ext cx="4813479" cy="2889275"/>
          </a:xfrm>
          <a:prstGeom prst="rect">
            <a:avLst/>
          </a:prstGeom>
        </p:spPr>
        <p:txBody>
          <a:bodyPr vert="horz" wrap="square" lIns="0" tIns="16087" rIns="0" bIns="0" rtlCol="0">
            <a:spAutoFit/>
          </a:bodyPr>
          <a:lstStyle/>
          <a:p>
            <a:pPr marL="457189" indent="-457189" defTabSz="1219170">
              <a:buClr>
                <a:srgbClr val="000000"/>
              </a:buClr>
              <a:buFont typeface="Arial" panose="020B0604020202020204" pitchFamily="34" charset="0"/>
              <a:buChar char="•"/>
              <a:defRPr/>
            </a:pPr>
            <a:r>
              <a:rPr lang="en-US" sz="2667" kern="0" dirty="0">
                <a:solidFill>
                  <a:srgbClr val="000000"/>
                </a:solidFill>
                <a:latin typeface="Arial"/>
                <a:cs typeface="Arial"/>
                <a:sym typeface="Arial"/>
              </a:rPr>
              <a:t>Note that this is the only time we will use NumPy to read in a file and that this is being done for illustrative purposes only; the important part is to look at the way the data is represented with NumPy:</a:t>
            </a:r>
          </a:p>
        </p:txBody>
      </p:sp>
      <p:pic>
        <p:nvPicPr>
          <p:cNvPr id="3" name="Picture 2">
            <a:extLst>
              <a:ext uri="{FF2B5EF4-FFF2-40B4-BE49-F238E27FC236}">
                <a16:creationId xmlns:a16="http://schemas.microsoft.com/office/drawing/2014/main" id="{6AEE0CE1-6D29-4713-9033-68C487ED2196}"/>
              </a:ext>
            </a:extLst>
          </p:cNvPr>
          <p:cNvPicPr>
            <a:picLocks noChangeAspect="1"/>
          </p:cNvPicPr>
          <p:nvPr/>
        </p:nvPicPr>
        <p:blipFill>
          <a:blip r:embed="rId3"/>
          <a:stretch>
            <a:fillRect/>
          </a:stretch>
        </p:blipFill>
        <p:spPr>
          <a:xfrm>
            <a:off x="5627079" y="1344621"/>
            <a:ext cx="6129300" cy="4915503"/>
          </a:xfrm>
          <a:prstGeom prst="rect">
            <a:avLst/>
          </a:prstGeom>
        </p:spPr>
      </p:pic>
    </p:spTree>
    <p:extLst>
      <p:ext uri="{BB962C8B-B14F-4D97-AF65-F5344CB8AC3E}">
        <p14:creationId xmlns:p14="http://schemas.microsoft.com/office/powerpoint/2010/main" val="329677687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5627079" y="6260123"/>
            <a:ext cx="741877" cy="412355"/>
          </a:xfrm>
        </p:spPr>
        <p:txBody>
          <a:bodyPr/>
          <a:lstStyle/>
          <a:p>
            <a:pPr marL="14942" defTabSz="1219170">
              <a:buClr>
                <a:srgbClr val="000000"/>
              </a:buClr>
              <a:defRPr/>
            </a:pPr>
            <a:r>
              <a:rPr lang="en-US" kern="0" spc="-12" dirty="0">
                <a:solidFill>
                  <a:srgbClr val="FFFFFF"/>
                </a:solidFill>
                <a:latin typeface="Arial"/>
                <a:cs typeface="Arial"/>
                <a:sym typeface="Arial"/>
              </a:rPr>
              <a:t>1</a:t>
            </a:r>
            <a:r>
              <a:rPr lang="en-US" kern="0" spc="-24" dirty="0">
                <a:solidFill>
                  <a:srgbClr val="FFFFFF"/>
                </a:solidFill>
                <a:latin typeface="Arial"/>
                <a:cs typeface="Arial"/>
                <a:sym typeface="Arial"/>
              </a:rPr>
              <a:t>-</a:t>
            </a:r>
            <a:fld id="{81D60167-4931-47E6-BA6A-407CBD079E47}" type="slidenum">
              <a:rPr kern="0">
                <a:solidFill>
                  <a:srgbClr val="FFFFFF"/>
                </a:solidFill>
                <a:latin typeface="Calibri Light"/>
                <a:cs typeface="Calibri Light"/>
                <a:sym typeface="Arial"/>
              </a:rPr>
              <a:pPr marL="14942" defTabSz="1219170">
                <a:buClr>
                  <a:srgbClr val="000000"/>
                </a:buClr>
                <a:defRPr/>
              </a:pPr>
              <a:t>50</a:t>
            </a:fld>
            <a:endParaRPr kern="0" dirty="0">
              <a:solidFill>
                <a:srgbClr val="FFFFFF"/>
              </a:solidFill>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307820"/>
            <a:ext cx="13847704" cy="930443"/>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defTabSz="1219170">
              <a:buClr>
                <a:srgbClr val="000000">
                  <a:lumMod val="50000"/>
                  <a:lumOff val="50000"/>
                </a:srgbClr>
              </a:buClr>
              <a:defRPr/>
            </a:pPr>
            <a:r>
              <a:rPr lang="en-US" sz="4267" kern="0">
                <a:solidFill>
                  <a:srgbClr val="FFFFFF"/>
                </a:solidFill>
                <a:latin typeface="Palatino Linotype"/>
                <a:sym typeface="Arial"/>
              </a:rPr>
              <a:t>Describing and summarizing the data</a:t>
            </a:r>
            <a:endParaRPr lang="en-US" sz="4267" kern="0" dirty="0">
              <a:solidFill>
                <a:srgbClr val="FFFFFF"/>
              </a:solidFill>
              <a:latin typeface="Palatino Linotype"/>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1031452" y="1894412"/>
            <a:ext cx="10129096" cy="3710140"/>
          </a:xfrm>
          <a:prstGeom prst="rect">
            <a:avLst/>
          </a:prstGeom>
        </p:spPr>
        <p:txBody>
          <a:bodyPr vert="horz" wrap="square" lIns="0" tIns="16087" rIns="0" bIns="0" rtlCol="0">
            <a:spAutoFit/>
          </a:bodyPr>
          <a:lstStyle/>
          <a:p>
            <a:pPr marL="457189" indent="-457189" defTabSz="1219170">
              <a:buClr>
                <a:srgbClr val="000000"/>
              </a:buClr>
              <a:buFont typeface="Arial" panose="020B0604020202020204" pitchFamily="34" charset="0"/>
              <a:buChar char="•"/>
              <a:defRPr/>
            </a:pPr>
            <a:r>
              <a:rPr lang="en-US" sz="2667" kern="0" dirty="0">
                <a:solidFill>
                  <a:srgbClr val="000000"/>
                </a:solidFill>
                <a:latin typeface="Arial"/>
                <a:cs typeface="Arial"/>
                <a:sym typeface="Arial"/>
              </a:rPr>
              <a:t>The next step is to calculate summary statistics, which will help us get to know our data better. </a:t>
            </a:r>
          </a:p>
          <a:p>
            <a:pPr defTabSz="1219170">
              <a:buClr>
                <a:srgbClr val="000000"/>
              </a:buClr>
              <a:defRPr/>
            </a:pPr>
            <a:endParaRPr lang="en-US" sz="2667" kern="0" dirty="0">
              <a:solidFill>
                <a:srgbClr val="000000"/>
              </a:solidFill>
              <a:latin typeface="Arial"/>
              <a:cs typeface="Arial"/>
              <a:sym typeface="Arial"/>
            </a:endParaRPr>
          </a:p>
          <a:p>
            <a:pPr marL="457189" indent="-457189" defTabSz="1219170">
              <a:buClr>
                <a:srgbClr val="000000"/>
              </a:buClr>
              <a:buFont typeface="Arial" panose="020B0604020202020204" pitchFamily="34" charset="0"/>
              <a:buChar char="•"/>
              <a:defRPr/>
            </a:pPr>
            <a:r>
              <a:rPr lang="en-US" sz="2667" kern="0" dirty="0">
                <a:solidFill>
                  <a:srgbClr val="000000"/>
                </a:solidFill>
                <a:latin typeface="Arial"/>
                <a:cs typeface="Arial"/>
                <a:sym typeface="Arial"/>
              </a:rPr>
              <a:t>Pandas provides several methods for easily doing so; one such method is describe(), which also works on Series objects if we are only interested in a particular column. </a:t>
            </a:r>
          </a:p>
          <a:p>
            <a:pPr defTabSz="1219170">
              <a:buClr>
                <a:srgbClr val="000000"/>
              </a:buClr>
              <a:defRPr/>
            </a:pPr>
            <a:endParaRPr lang="en-US" sz="2667" kern="0" dirty="0">
              <a:solidFill>
                <a:srgbClr val="000000"/>
              </a:solidFill>
              <a:latin typeface="Arial"/>
              <a:cs typeface="Arial"/>
              <a:sym typeface="Arial"/>
            </a:endParaRPr>
          </a:p>
          <a:p>
            <a:pPr marL="457189" indent="-457189" defTabSz="1219170">
              <a:buClr>
                <a:srgbClr val="000000"/>
              </a:buClr>
              <a:buFont typeface="Arial" panose="020B0604020202020204" pitchFamily="34" charset="0"/>
              <a:buChar char="•"/>
              <a:defRPr/>
            </a:pPr>
            <a:r>
              <a:rPr lang="en-US" sz="2667" kern="0" dirty="0">
                <a:solidFill>
                  <a:srgbClr val="000000"/>
                </a:solidFill>
                <a:latin typeface="Arial"/>
                <a:cs typeface="Arial"/>
                <a:sym typeface="Arial"/>
              </a:rPr>
              <a:t>Let's get a summary of the numeric columns in our data:</a:t>
            </a:r>
          </a:p>
          <a:p>
            <a:pPr defTabSz="1219170">
              <a:buClr>
                <a:srgbClr val="000000"/>
              </a:buClr>
              <a:defRPr/>
            </a:pPr>
            <a:r>
              <a:rPr lang="en-US" sz="2667" kern="0" dirty="0">
                <a:solidFill>
                  <a:srgbClr val="ED7D31"/>
                </a:solidFill>
                <a:latin typeface="Arial"/>
                <a:cs typeface="Arial"/>
                <a:sym typeface="Arial"/>
              </a:rPr>
              <a:t>&gt;&gt;&gt; </a:t>
            </a:r>
            <a:r>
              <a:rPr lang="en-US" sz="2667" kern="0" dirty="0" err="1">
                <a:solidFill>
                  <a:srgbClr val="ED7D31"/>
                </a:solidFill>
                <a:latin typeface="Arial"/>
                <a:cs typeface="Arial"/>
                <a:sym typeface="Arial"/>
              </a:rPr>
              <a:t>df.describe</a:t>
            </a:r>
            <a:r>
              <a:rPr lang="en-US" sz="2667" kern="0" dirty="0">
                <a:solidFill>
                  <a:srgbClr val="ED7D31"/>
                </a:solidFill>
                <a:latin typeface="Arial"/>
                <a:cs typeface="Arial"/>
                <a:sym typeface="Arial"/>
              </a:rPr>
              <a:t>()</a:t>
            </a:r>
          </a:p>
        </p:txBody>
      </p:sp>
    </p:spTree>
    <p:extLst>
      <p:ext uri="{BB962C8B-B14F-4D97-AF65-F5344CB8AC3E}">
        <p14:creationId xmlns:p14="http://schemas.microsoft.com/office/powerpoint/2010/main" val="198430883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5627079" y="6260123"/>
            <a:ext cx="741877" cy="412355"/>
          </a:xfrm>
        </p:spPr>
        <p:txBody>
          <a:bodyPr/>
          <a:lstStyle/>
          <a:p>
            <a:pPr marL="14942" defTabSz="1219170">
              <a:buClr>
                <a:srgbClr val="000000"/>
              </a:buClr>
              <a:defRPr/>
            </a:pPr>
            <a:r>
              <a:rPr lang="en-US" kern="0" spc="-12" dirty="0">
                <a:solidFill>
                  <a:srgbClr val="FFFFFF"/>
                </a:solidFill>
                <a:latin typeface="Arial"/>
                <a:cs typeface="Arial"/>
                <a:sym typeface="Arial"/>
              </a:rPr>
              <a:t>1</a:t>
            </a:r>
            <a:r>
              <a:rPr lang="en-US" kern="0" spc="-24" dirty="0">
                <a:solidFill>
                  <a:srgbClr val="FFFFFF"/>
                </a:solidFill>
                <a:latin typeface="Arial"/>
                <a:cs typeface="Arial"/>
                <a:sym typeface="Arial"/>
              </a:rPr>
              <a:t>-</a:t>
            </a:r>
            <a:fld id="{81D60167-4931-47E6-BA6A-407CBD079E47}" type="slidenum">
              <a:rPr kern="0">
                <a:solidFill>
                  <a:srgbClr val="FFFFFF"/>
                </a:solidFill>
                <a:latin typeface="Calibri Light"/>
                <a:cs typeface="Calibri Light"/>
                <a:sym typeface="Arial"/>
              </a:rPr>
              <a:pPr marL="14942" defTabSz="1219170">
                <a:buClr>
                  <a:srgbClr val="000000"/>
                </a:buClr>
                <a:defRPr/>
              </a:pPr>
              <a:t>51</a:t>
            </a:fld>
            <a:endParaRPr kern="0" dirty="0">
              <a:solidFill>
                <a:srgbClr val="FFFFFF"/>
              </a:solidFill>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307820"/>
            <a:ext cx="13847704" cy="930443"/>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defTabSz="1219170">
              <a:buClr>
                <a:srgbClr val="000000">
                  <a:lumMod val="50000"/>
                  <a:lumOff val="50000"/>
                </a:srgbClr>
              </a:buClr>
              <a:defRPr/>
            </a:pPr>
            <a:r>
              <a:rPr lang="en-US" sz="4267" kern="0">
                <a:solidFill>
                  <a:srgbClr val="FFFFFF"/>
                </a:solidFill>
                <a:latin typeface="Palatino Linotype"/>
                <a:sym typeface="Arial"/>
              </a:rPr>
              <a:t>Describing and summarizing the data</a:t>
            </a:r>
            <a:endParaRPr lang="en-US" sz="4267" kern="0" dirty="0">
              <a:solidFill>
                <a:srgbClr val="FFFFFF"/>
              </a:solidFill>
              <a:latin typeface="Palatino Linotype"/>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1031452" y="1894411"/>
            <a:ext cx="10129096" cy="837110"/>
          </a:xfrm>
          <a:prstGeom prst="rect">
            <a:avLst/>
          </a:prstGeom>
        </p:spPr>
        <p:txBody>
          <a:bodyPr vert="horz" wrap="square" lIns="0" tIns="16087" rIns="0" bIns="0" rtlCol="0">
            <a:spAutoFit/>
          </a:bodyPr>
          <a:lstStyle/>
          <a:p>
            <a:pPr marL="457189" indent="-457189" defTabSz="1219170">
              <a:buClr>
                <a:srgbClr val="000000"/>
              </a:buClr>
              <a:buFont typeface="Arial" panose="020B0604020202020204" pitchFamily="34" charset="0"/>
              <a:buChar char="•"/>
              <a:defRPr/>
            </a:pPr>
            <a:r>
              <a:rPr lang="en-US" sz="2667" kern="0" dirty="0">
                <a:solidFill>
                  <a:srgbClr val="000000"/>
                </a:solidFill>
                <a:latin typeface="Arial"/>
                <a:cs typeface="Arial"/>
                <a:sym typeface="Arial"/>
              </a:rPr>
              <a:t>This gives us the 5-number summary, along with the count, mean, and standard deviation of the numeric columns:</a:t>
            </a:r>
            <a:endParaRPr lang="en-US" sz="2667" kern="0" dirty="0">
              <a:solidFill>
                <a:srgbClr val="ED7D31"/>
              </a:solidFill>
              <a:latin typeface="Arial"/>
              <a:cs typeface="Arial"/>
              <a:sym typeface="Arial"/>
            </a:endParaRPr>
          </a:p>
        </p:txBody>
      </p:sp>
      <p:pic>
        <p:nvPicPr>
          <p:cNvPr id="2" name="Picture 1">
            <a:extLst>
              <a:ext uri="{FF2B5EF4-FFF2-40B4-BE49-F238E27FC236}">
                <a16:creationId xmlns:a16="http://schemas.microsoft.com/office/drawing/2014/main" id="{B8F4413E-1698-4C21-8567-75B527A23C8B}"/>
              </a:ext>
            </a:extLst>
          </p:cNvPr>
          <p:cNvPicPr>
            <a:picLocks noChangeAspect="1"/>
          </p:cNvPicPr>
          <p:nvPr/>
        </p:nvPicPr>
        <p:blipFill>
          <a:blip r:embed="rId3"/>
          <a:stretch>
            <a:fillRect/>
          </a:stretch>
        </p:blipFill>
        <p:spPr>
          <a:xfrm>
            <a:off x="1031452" y="3033350"/>
            <a:ext cx="10129096" cy="2924815"/>
          </a:xfrm>
          <a:prstGeom prst="rect">
            <a:avLst/>
          </a:prstGeom>
        </p:spPr>
      </p:pic>
    </p:spTree>
    <p:extLst>
      <p:ext uri="{BB962C8B-B14F-4D97-AF65-F5344CB8AC3E}">
        <p14:creationId xmlns:p14="http://schemas.microsoft.com/office/powerpoint/2010/main" val="226916848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5627079" y="6260123"/>
            <a:ext cx="741877" cy="412355"/>
          </a:xfrm>
        </p:spPr>
        <p:txBody>
          <a:bodyPr/>
          <a:lstStyle/>
          <a:p>
            <a:pPr marL="14942" defTabSz="1219170">
              <a:buClr>
                <a:srgbClr val="000000"/>
              </a:buClr>
              <a:defRPr/>
            </a:pPr>
            <a:r>
              <a:rPr lang="en-US" kern="0" spc="-12" dirty="0">
                <a:solidFill>
                  <a:srgbClr val="FFFFFF"/>
                </a:solidFill>
                <a:latin typeface="Arial"/>
                <a:cs typeface="Arial"/>
                <a:sym typeface="Arial"/>
              </a:rPr>
              <a:t>1</a:t>
            </a:r>
            <a:r>
              <a:rPr lang="en-US" kern="0" spc="-24" dirty="0">
                <a:solidFill>
                  <a:srgbClr val="FFFFFF"/>
                </a:solidFill>
                <a:latin typeface="Arial"/>
                <a:cs typeface="Arial"/>
                <a:sym typeface="Arial"/>
              </a:rPr>
              <a:t>-</a:t>
            </a:r>
            <a:fld id="{81D60167-4931-47E6-BA6A-407CBD079E47}" type="slidenum">
              <a:rPr kern="0">
                <a:solidFill>
                  <a:srgbClr val="FFFFFF"/>
                </a:solidFill>
                <a:latin typeface="Calibri Light"/>
                <a:cs typeface="Calibri Light"/>
                <a:sym typeface="Arial"/>
              </a:rPr>
              <a:pPr marL="14942" defTabSz="1219170">
                <a:buClr>
                  <a:srgbClr val="000000"/>
                </a:buClr>
                <a:defRPr/>
              </a:pPr>
              <a:t>52</a:t>
            </a:fld>
            <a:endParaRPr kern="0" dirty="0">
              <a:solidFill>
                <a:srgbClr val="FFFFFF"/>
              </a:solidFill>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307820"/>
            <a:ext cx="13847704" cy="930443"/>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defTabSz="1219170">
              <a:buClr>
                <a:srgbClr val="000000">
                  <a:lumMod val="50000"/>
                  <a:lumOff val="50000"/>
                </a:srgbClr>
              </a:buClr>
              <a:defRPr/>
            </a:pPr>
            <a:r>
              <a:rPr lang="en-US" sz="4267" kern="0">
                <a:solidFill>
                  <a:srgbClr val="FFFFFF"/>
                </a:solidFill>
                <a:latin typeface="Palatino Linotype"/>
                <a:sym typeface="Arial"/>
              </a:rPr>
              <a:t>Describing and summarizing the data</a:t>
            </a:r>
            <a:endParaRPr lang="en-US" sz="4267" kern="0" dirty="0">
              <a:solidFill>
                <a:srgbClr val="FFFFFF"/>
              </a:solidFill>
              <a:latin typeface="Palatino Linotype"/>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1031452" y="1964871"/>
            <a:ext cx="10129096" cy="2068409"/>
          </a:xfrm>
          <a:prstGeom prst="rect">
            <a:avLst/>
          </a:prstGeom>
        </p:spPr>
        <p:txBody>
          <a:bodyPr vert="horz" wrap="square" lIns="0" tIns="16087" rIns="0" bIns="0" rtlCol="0">
            <a:spAutoFit/>
          </a:bodyPr>
          <a:lstStyle/>
          <a:p>
            <a:pPr marL="457189" indent="-457189" defTabSz="1219170">
              <a:buClr>
                <a:srgbClr val="000000"/>
              </a:buClr>
              <a:buFont typeface="Arial" panose="020B0604020202020204" pitchFamily="34" charset="0"/>
              <a:buChar char="•"/>
              <a:defRPr/>
            </a:pPr>
            <a:r>
              <a:rPr lang="en-US" sz="2667" kern="0" dirty="0">
                <a:solidFill>
                  <a:srgbClr val="000000"/>
                </a:solidFill>
                <a:latin typeface="Arial"/>
                <a:cs typeface="Arial"/>
                <a:sym typeface="Arial"/>
              </a:rPr>
              <a:t>By default, describe() won't give us any information about the columns of type object, but we can either provide include='all' as an argument or run it separately for the data of type </a:t>
            </a:r>
            <a:r>
              <a:rPr lang="en-US" sz="2667" kern="0" dirty="0" err="1">
                <a:solidFill>
                  <a:srgbClr val="000000"/>
                </a:solidFill>
                <a:latin typeface="Arial"/>
                <a:cs typeface="Arial"/>
                <a:sym typeface="Arial"/>
              </a:rPr>
              <a:t>np.object</a:t>
            </a:r>
            <a:r>
              <a:rPr lang="en-US" sz="2667" kern="0" dirty="0">
                <a:solidFill>
                  <a:srgbClr val="000000"/>
                </a:solidFill>
                <a:latin typeface="Arial"/>
                <a:cs typeface="Arial"/>
                <a:sym typeface="Arial"/>
              </a:rPr>
              <a:t>:</a:t>
            </a:r>
          </a:p>
          <a:p>
            <a:pPr marL="457189" indent="-457189" defTabSz="1219170">
              <a:buClr>
                <a:srgbClr val="000000"/>
              </a:buClr>
              <a:buFont typeface="Arial" panose="020B0604020202020204" pitchFamily="34" charset="0"/>
              <a:buChar char="•"/>
              <a:defRPr/>
            </a:pPr>
            <a:endParaRPr lang="en-US" sz="2667" kern="0" dirty="0">
              <a:solidFill>
                <a:srgbClr val="000000"/>
              </a:solidFill>
              <a:latin typeface="Arial"/>
              <a:cs typeface="Arial"/>
              <a:sym typeface="Arial"/>
            </a:endParaRPr>
          </a:p>
          <a:p>
            <a:pPr defTabSz="1219170">
              <a:buClr>
                <a:srgbClr val="000000"/>
              </a:buClr>
              <a:defRPr/>
            </a:pPr>
            <a:r>
              <a:rPr lang="en-US" sz="2667" kern="0" dirty="0">
                <a:solidFill>
                  <a:srgbClr val="ED7D31"/>
                </a:solidFill>
                <a:latin typeface="Arial"/>
                <a:cs typeface="Arial"/>
                <a:sym typeface="Arial"/>
              </a:rPr>
              <a:t>&gt;&gt;&gt; </a:t>
            </a:r>
            <a:r>
              <a:rPr lang="en-US" sz="2667" kern="0" dirty="0" err="1">
                <a:solidFill>
                  <a:srgbClr val="ED7D31"/>
                </a:solidFill>
                <a:latin typeface="Arial"/>
                <a:cs typeface="Arial"/>
                <a:sym typeface="Arial"/>
              </a:rPr>
              <a:t>df.describe</a:t>
            </a:r>
            <a:r>
              <a:rPr lang="en-US" sz="2667" kern="0" dirty="0">
                <a:solidFill>
                  <a:srgbClr val="ED7D31"/>
                </a:solidFill>
                <a:latin typeface="Arial"/>
                <a:cs typeface="Arial"/>
                <a:sym typeface="Arial"/>
              </a:rPr>
              <a:t>(include=</a:t>
            </a:r>
            <a:r>
              <a:rPr lang="en-US" sz="2667" kern="0" dirty="0" err="1">
                <a:solidFill>
                  <a:srgbClr val="ED7D31"/>
                </a:solidFill>
                <a:latin typeface="Arial"/>
                <a:cs typeface="Arial"/>
                <a:sym typeface="Arial"/>
              </a:rPr>
              <a:t>np.object</a:t>
            </a:r>
            <a:r>
              <a:rPr lang="en-US" sz="2667" kern="0" dirty="0">
                <a:solidFill>
                  <a:srgbClr val="ED7D31"/>
                </a:solidFill>
                <a:latin typeface="Arial"/>
                <a:cs typeface="Arial"/>
                <a:sym typeface="Arial"/>
              </a:rPr>
              <a:t>)</a:t>
            </a:r>
          </a:p>
        </p:txBody>
      </p:sp>
      <p:pic>
        <p:nvPicPr>
          <p:cNvPr id="12290" name="Picture 2" descr="Data Prep for Machine Learning: Encoding -- Visual Studio Magazine">
            <a:extLst>
              <a:ext uri="{FF2B5EF4-FFF2-40B4-BE49-F238E27FC236}">
                <a16:creationId xmlns:a16="http://schemas.microsoft.com/office/drawing/2014/main" id="{5F1DA946-20A8-4C3C-A4B7-FDD7EF6337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35031" y="3575377"/>
            <a:ext cx="3416300" cy="2374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525493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5627079" y="6260123"/>
            <a:ext cx="741877" cy="412355"/>
          </a:xfrm>
        </p:spPr>
        <p:txBody>
          <a:bodyPr/>
          <a:lstStyle/>
          <a:p>
            <a:pPr marL="14942" defTabSz="1219170">
              <a:buClr>
                <a:srgbClr val="000000"/>
              </a:buClr>
              <a:defRPr/>
            </a:pPr>
            <a:r>
              <a:rPr lang="en-US" kern="0" spc="-12" dirty="0">
                <a:solidFill>
                  <a:srgbClr val="FFFFFF"/>
                </a:solidFill>
                <a:latin typeface="Arial"/>
                <a:cs typeface="Arial"/>
                <a:sym typeface="Arial"/>
              </a:rPr>
              <a:t>1</a:t>
            </a:r>
            <a:r>
              <a:rPr lang="en-US" kern="0" spc="-24" dirty="0">
                <a:solidFill>
                  <a:srgbClr val="FFFFFF"/>
                </a:solidFill>
                <a:latin typeface="Arial"/>
                <a:cs typeface="Arial"/>
                <a:sym typeface="Arial"/>
              </a:rPr>
              <a:t>-</a:t>
            </a:r>
            <a:fld id="{81D60167-4931-47E6-BA6A-407CBD079E47}" type="slidenum">
              <a:rPr kern="0">
                <a:solidFill>
                  <a:srgbClr val="FFFFFF"/>
                </a:solidFill>
                <a:latin typeface="Calibri Light"/>
                <a:cs typeface="Calibri Light"/>
                <a:sym typeface="Arial"/>
              </a:rPr>
              <a:pPr marL="14942" defTabSz="1219170">
                <a:buClr>
                  <a:srgbClr val="000000"/>
                </a:buClr>
                <a:defRPr/>
              </a:pPr>
              <a:t>53</a:t>
            </a:fld>
            <a:endParaRPr kern="0" dirty="0">
              <a:solidFill>
                <a:srgbClr val="FFFFFF"/>
              </a:solidFill>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307820"/>
            <a:ext cx="13847704" cy="930443"/>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defTabSz="1219170">
              <a:buClr>
                <a:srgbClr val="000000">
                  <a:lumMod val="50000"/>
                  <a:lumOff val="50000"/>
                </a:srgbClr>
              </a:buClr>
              <a:defRPr/>
            </a:pPr>
            <a:r>
              <a:rPr lang="en-US" sz="4267" kern="0">
                <a:solidFill>
                  <a:srgbClr val="FFFFFF"/>
                </a:solidFill>
                <a:latin typeface="Palatino Linotype"/>
                <a:sym typeface="Arial"/>
              </a:rPr>
              <a:t>Describing and summarizing the data</a:t>
            </a:r>
            <a:endParaRPr lang="en-US" sz="4267" kern="0" dirty="0">
              <a:solidFill>
                <a:srgbClr val="FFFFFF"/>
              </a:solidFill>
              <a:latin typeface="Palatino Linotype"/>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925401" y="1474545"/>
            <a:ext cx="10341192" cy="1657976"/>
          </a:xfrm>
          <a:prstGeom prst="rect">
            <a:avLst/>
          </a:prstGeom>
        </p:spPr>
        <p:txBody>
          <a:bodyPr vert="horz" wrap="square" lIns="0" tIns="16087" rIns="0" bIns="0" rtlCol="0">
            <a:spAutoFit/>
          </a:bodyPr>
          <a:lstStyle/>
          <a:p>
            <a:pPr marL="457189" indent="-457189" defTabSz="1219170">
              <a:buClr>
                <a:srgbClr val="000000"/>
              </a:buClr>
              <a:buFont typeface="Arial" panose="020B0604020202020204" pitchFamily="34" charset="0"/>
              <a:buChar char="•"/>
              <a:defRPr/>
            </a:pPr>
            <a:r>
              <a:rPr lang="en-US" sz="2667" kern="0" dirty="0">
                <a:solidFill>
                  <a:srgbClr val="000000"/>
                </a:solidFill>
                <a:latin typeface="Arial"/>
                <a:cs typeface="Arial"/>
                <a:sym typeface="Arial"/>
              </a:rPr>
              <a:t>When describing non-numeric data, we still get the count of non-null occurrences (count); however, instead of the other summary statistics, we get the number of unique values (unique), the mode (top), and the number of times the mode was observed (</a:t>
            </a:r>
            <a:r>
              <a:rPr lang="en-US" sz="2667" kern="0" dirty="0" err="1">
                <a:solidFill>
                  <a:srgbClr val="000000"/>
                </a:solidFill>
                <a:latin typeface="Arial"/>
                <a:cs typeface="Arial"/>
                <a:sym typeface="Arial"/>
              </a:rPr>
              <a:t>freq</a:t>
            </a:r>
            <a:r>
              <a:rPr lang="en-US" sz="2667" kern="0" dirty="0">
                <a:solidFill>
                  <a:srgbClr val="000000"/>
                </a:solidFill>
                <a:latin typeface="Arial"/>
                <a:cs typeface="Arial"/>
                <a:sym typeface="Arial"/>
              </a:rPr>
              <a:t>):</a:t>
            </a:r>
            <a:endParaRPr lang="en-US" sz="2667" kern="0" dirty="0">
              <a:solidFill>
                <a:srgbClr val="ED7D31"/>
              </a:solidFill>
              <a:latin typeface="Arial"/>
              <a:cs typeface="Arial"/>
              <a:sym typeface="Arial"/>
            </a:endParaRPr>
          </a:p>
        </p:txBody>
      </p:sp>
      <p:pic>
        <p:nvPicPr>
          <p:cNvPr id="3" name="Picture 2">
            <a:extLst>
              <a:ext uri="{FF2B5EF4-FFF2-40B4-BE49-F238E27FC236}">
                <a16:creationId xmlns:a16="http://schemas.microsoft.com/office/drawing/2014/main" id="{32D04ACD-F425-4B8A-A21E-6529E9DE2575}"/>
              </a:ext>
            </a:extLst>
          </p:cNvPr>
          <p:cNvPicPr>
            <a:picLocks noChangeAspect="1"/>
          </p:cNvPicPr>
          <p:nvPr/>
        </p:nvPicPr>
        <p:blipFill>
          <a:blip r:embed="rId3"/>
          <a:stretch>
            <a:fillRect/>
          </a:stretch>
        </p:blipFill>
        <p:spPr>
          <a:xfrm>
            <a:off x="727586" y="3596667"/>
            <a:ext cx="10736825" cy="2427173"/>
          </a:xfrm>
          <a:prstGeom prst="rect">
            <a:avLst/>
          </a:prstGeom>
        </p:spPr>
      </p:pic>
    </p:spTree>
    <p:extLst>
      <p:ext uri="{BB962C8B-B14F-4D97-AF65-F5344CB8AC3E}">
        <p14:creationId xmlns:p14="http://schemas.microsoft.com/office/powerpoint/2010/main" val="106466903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5627079" y="6260123"/>
            <a:ext cx="741877" cy="412355"/>
          </a:xfrm>
        </p:spPr>
        <p:txBody>
          <a:bodyPr/>
          <a:lstStyle/>
          <a:p>
            <a:pPr marL="14942" defTabSz="1219170">
              <a:buClr>
                <a:srgbClr val="000000"/>
              </a:buClr>
              <a:defRPr/>
            </a:pPr>
            <a:r>
              <a:rPr lang="en-US" kern="0" spc="-12" dirty="0">
                <a:solidFill>
                  <a:srgbClr val="FFFFFF"/>
                </a:solidFill>
                <a:latin typeface="Arial"/>
                <a:cs typeface="Arial"/>
                <a:sym typeface="Arial"/>
              </a:rPr>
              <a:t>1</a:t>
            </a:r>
            <a:r>
              <a:rPr lang="en-US" kern="0" spc="-24" dirty="0">
                <a:solidFill>
                  <a:srgbClr val="FFFFFF"/>
                </a:solidFill>
                <a:latin typeface="Arial"/>
                <a:cs typeface="Arial"/>
                <a:sym typeface="Arial"/>
              </a:rPr>
              <a:t>-</a:t>
            </a:r>
            <a:fld id="{81D60167-4931-47E6-BA6A-407CBD079E47}" type="slidenum">
              <a:rPr kern="0">
                <a:solidFill>
                  <a:srgbClr val="FFFFFF"/>
                </a:solidFill>
                <a:latin typeface="Calibri Light"/>
                <a:cs typeface="Calibri Light"/>
                <a:sym typeface="Arial"/>
              </a:rPr>
              <a:pPr marL="14942" defTabSz="1219170">
                <a:buClr>
                  <a:srgbClr val="000000"/>
                </a:buClr>
                <a:defRPr/>
              </a:pPr>
              <a:t>54</a:t>
            </a:fld>
            <a:endParaRPr kern="0" dirty="0">
              <a:solidFill>
                <a:srgbClr val="FFFFFF"/>
              </a:solidFill>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307820"/>
            <a:ext cx="13847704" cy="930443"/>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defTabSz="1219170">
              <a:buClr>
                <a:srgbClr val="000000">
                  <a:lumMod val="50000"/>
                  <a:lumOff val="50000"/>
                </a:srgbClr>
              </a:buClr>
              <a:defRPr/>
            </a:pPr>
            <a:r>
              <a:rPr lang="en-US" sz="4267" kern="0">
                <a:solidFill>
                  <a:srgbClr val="FFFFFF"/>
                </a:solidFill>
                <a:latin typeface="Palatino Linotype"/>
                <a:sym typeface="Arial"/>
              </a:rPr>
              <a:t>Describing and summarizing the data</a:t>
            </a:r>
            <a:endParaRPr lang="en-US" sz="4267" kern="0" dirty="0">
              <a:solidFill>
                <a:srgbClr val="FFFFFF"/>
              </a:solidFill>
              <a:latin typeface="Palatino Linotype"/>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925403" y="2595475"/>
            <a:ext cx="4701676" cy="2478841"/>
          </a:xfrm>
          <a:prstGeom prst="rect">
            <a:avLst/>
          </a:prstGeom>
        </p:spPr>
        <p:txBody>
          <a:bodyPr vert="horz" wrap="square" lIns="0" tIns="16087" rIns="0" bIns="0" rtlCol="0">
            <a:spAutoFit/>
          </a:bodyPr>
          <a:lstStyle/>
          <a:p>
            <a:pPr marL="457189" indent="-457189" defTabSz="1219170">
              <a:buClr>
                <a:srgbClr val="000000"/>
              </a:buClr>
              <a:buFont typeface="Arial" panose="020B0604020202020204" pitchFamily="34" charset="0"/>
              <a:buChar char="•"/>
              <a:defRPr/>
            </a:pPr>
            <a:r>
              <a:rPr lang="en-US" sz="2667" kern="0" dirty="0">
                <a:solidFill>
                  <a:srgbClr val="000000"/>
                </a:solidFill>
                <a:latin typeface="Arial"/>
                <a:cs typeface="Arial"/>
                <a:sym typeface="Arial"/>
              </a:rPr>
              <a:t>Pandas makes this a cinch as well. </a:t>
            </a:r>
          </a:p>
          <a:p>
            <a:pPr marL="457189" indent="-457189" defTabSz="1219170">
              <a:buClr>
                <a:srgbClr val="000000"/>
              </a:buClr>
              <a:buFont typeface="Arial" panose="020B0604020202020204" pitchFamily="34" charset="0"/>
              <a:buChar char="•"/>
              <a:defRPr/>
            </a:pPr>
            <a:r>
              <a:rPr lang="en-US" sz="2667" kern="0" dirty="0">
                <a:solidFill>
                  <a:srgbClr val="000000"/>
                </a:solidFill>
                <a:latin typeface="Arial"/>
                <a:cs typeface="Arial"/>
                <a:sym typeface="Arial"/>
              </a:rPr>
              <a:t>The following table includes methods that will work for both Series and DataFrame objects:</a:t>
            </a:r>
            <a:endParaRPr lang="en-US" sz="2667" kern="0" dirty="0">
              <a:solidFill>
                <a:srgbClr val="ED7D31"/>
              </a:solidFill>
              <a:latin typeface="Arial"/>
              <a:cs typeface="Arial"/>
              <a:sym typeface="Arial"/>
            </a:endParaRPr>
          </a:p>
        </p:txBody>
      </p:sp>
      <p:pic>
        <p:nvPicPr>
          <p:cNvPr id="6" name="Picture 5">
            <a:extLst>
              <a:ext uri="{FF2B5EF4-FFF2-40B4-BE49-F238E27FC236}">
                <a16:creationId xmlns:a16="http://schemas.microsoft.com/office/drawing/2014/main" id="{F8EB75D1-56CC-48FD-AE1A-9286C1721F2D}"/>
              </a:ext>
            </a:extLst>
          </p:cNvPr>
          <p:cNvPicPr>
            <a:picLocks noChangeAspect="1"/>
          </p:cNvPicPr>
          <p:nvPr/>
        </p:nvPicPr>
        <p:blipFill>
          <a:blip r:embed="rId3"/>
          <a:stretch>
            <a:fillRect/>
          </a:stretch>
        </p:blipFill>
        <p:spPr>
          <a:xfrm>
            <a:off x="6368956" y="1409283"/>
            <a:ext cx="4383128" cy="4850840"/>
          </a:xfrm>
          <a:prstGeom prst="rect">
            <a:avLst/>
          </a:prstGeom>
        </p:spPr>
      </p:pic>
    </p:spTree>
    <p:extLst>
      <p:ext uri="{BB962C8B-B14F-4D97-AF65-F5344CB8AC3E}">
        <p14:creationId xmlns:p14="http://schemas.microsoft.com/office/powerpoint/2010/main" val="48796093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5627079" y="6260123"/>
            <a:ext cx="741877" cy="412355"/>
          </a:xfrm>
        </p:spPr>
        <p:txBody>
          <a:bodyPr/>
          <a:lstStyle/>
          <a:p>
            <a:pPr marL="14942" defTabSz="1219170">
              <a:buClr>
                <a:srgbClr val="000000"/>
              </a:buClr>
              <a:defRPr/>
            </a:pPr>
            <a:r>
              <a:rPr lang="en-US" kern="0" spc="-12" dirty="0">
                <a:solidFill>
                  <a:srgbClr val="FFFFFF"/>
                </a:solidFill>
                <a:latin typeface="Arial"/>
                <a:cs typeface="Arial"/>
                <a:sym typeface="Arial"/>
              </a:rPr>
              <a:t>1</a:t>
            </a:r>
            <a:r>
              <a:rPr lang="en-US" kern="0" spc="-24" dirty="0">
                <a:solidFill>
                  <a:srgbClr val="FFFFFF"/>
                </a:solidFill>
                <a:latin typeface="Arial"/>
                <a:cs typeface="Arial"/>
                <a:sym typeface="Arial"/>
              </a:rPr>
              <a:t>-</a:t>
            </a:r>
            <a:fld id="{81D60167-4931-47E6-BA6A-407CBD079E47}" type="slidenum">
              <a:rPr kern="0">
                <a:solidFill>
                  <a:srgbClr val="FFFFFF"/>
                </a:solidFill>
                <a:latin typeface="Calibri Light"/>
                <a:cs typeface="Calibri Light"/>
                <a:sym typeface="Arial"/>
              </a:rPr>
              <a:pPr marL="14942" defTabSz="1219170">
                <a:buClr>
                  <a:srgbClr val="000000"/>
                </a:buClr>
                <a:defRPr/>
              </a:pPr>
              <a:t>55</a:t>
            </a:fld>
            <a:endParaRPr kern="0" dirty="0">
              <a:solidFill>
                <a:srgbClr val="FFFFFF"/>
              </a:solidFill>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307820"/>
            <a:ext cx="13847704" cy="930443"/>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defTabSz="1219170">
              <a:buClr>
                <a:srgbClr val="000000">
                  <a:lumMod val="50000"/>
                  <a:lumOff val="50000"/>
                </a:srgbClr>
              </a:buClr>
              <a:defRPr/>
            </a:pPr>
            <a:r>
              <a:rPr lang="en-US" sz="4267" kern="0">
                <a:solidFill>
                  <a:srgbClr val="FFFFFF"/>
                </a:solidFill>
                <a:latin typeface="Palatino Linotype"/>
                <a:sym typeface="Arial"/>
              </a:rPr>
              <a:t>Describing and summarizing the data</a:t>
            </a:r>
            <a:endParaRPr lang="en-US" sz="4267" kern="0" dirty="0">
              <a:solidFill>
                <a:srgbClr val="FFFFFF"/>
              </a:solidFill>
              <a:latin typeface="Palatino Linotype"/>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987429" y="1894412"/>
            <a:ext cx="10021177" cy="3710140"/>
          </a:xfrm>
          <a:prstGeom prst="rect">
            <a:avLst/>
          </a:prstGeom>
        </p:spPr>
        <p:txBody>
          <a:bodyPr vert="horz" wrap="square" lIns="0" tIns="16087" rIns="0" bIns="0" rtlCol="0">
            <a:spAutoFit/>
          </a:bodyPr>
          <a:lstStyle/>
          <a:p>
            <a:pPr defTabSz="1219170">
              <a:buClr>
                <a:srgbClr val="000000"/>
              </a:buClr>
              <a:defRPr/>
            </a:pPr>
            <a:r>
              <a:rPr lang="en-US" sz="2667" kern="0" dirty="0">
                <a:solidFill>
                  <a:srgbClr val="000000"/>
                </a:solidFill>
                <a:latin typeface="Arial"/>
                <a:cs typeface="Arial"/>
                <a:sym typeface="Arial"/>
              </a:rPr>
              <a:t>With Series objects, we have some additional methods for describing our data:</a:t>
            </a:r>
          </a:p>
          <a:p>
            <a:pPr marL="457189" indent="-457189" defTabSz="1219170">
              <a:buClr>
                <a:srgbClr val="000000"/>
              </a:buClr>
              <a:buFont typeface="Arial" panose="020B0604020202020204" pitchFamily="34" charset="0"/>
              <a:buChar char="•"/>
              <a:defRPr/>
            </a:pPr>
            <a:endParaRPr lang="en-US" sz="2667" kern="0" dirty="0">
              <a:solidFill>
                <a:srgbClr val="000000"/>
              </a:solidFill>
              <a:latin typeface="Arial"/>
              <a:cs typeface="Arial"/>
              <a:sym typeface="Arial"/>
            </a:endParaRPr>
          </a:p>
          <a:p>
            <a:pPr marL="457189" indent="-457189" defTabSz="1219170">
              <a:buClr>
                <a:srgbClr val="000000"/>
              </a:buClr>
              <a:buFont typeface="Arial" panose="020B0604020202020204" pitchFamily="34" charset="0"/>
              <a:buChar char="•"/>
              <a:defRPr/>
            </a:pPr>
            <a:r>
              <a:rPr lang="en-US" sz="2667" kern="0" dirty="0">
                <a:solidFill>
                  <a:srgbClr val="000000"/>
                </a:solidFill>
                <a:latin typeface="Arial"/>
                <a:cs typeface="Arial"/>
                <a:sym typeface="Arial"/>
              </a:rPr>
              <a:t>unique(): Returns the distinct values of the column.</a:t>
            </a:r>
          </a:p>
          <a:p>
            <a:pPr marL="457189" indent="-457189" defTabSz="1219170">
              <a:buClr>
                <a:srgbClr val="000000"/>
              </a:buClr>
              <a:buFont typeface="Arial" panose="020B0604020202020204" pitchFamily="34" charset="0"/>
              <a:buChar char="•"/>
              <a:defRPr/>
            </a:pPr>
            <a:r>
              <a:rPr lang="en-US" sz="2667" kern="0" dirty="0" err="1">
                <a:solidFill>
                  <a:srgbClr val="000000"/>
                </a:solidFill>
                <a:latin typeface="Arial"/>
                <a:cs typeface="Arial"/>
                <a:sym typeface="Arial"/>
              </a:rPr>
              <a:t>value_counts</a:t>
            </a:r>
            <a:r>
              <a:rPr lang="en-US" sz="2667" kern="0" dirty="0">
                <a:solidFill>
                  <a:srgbClr val="000000"/>
                </a:solidFill>
                <a:latin typeface="Arial"/>
                <a:cs typeface="Arial"/>
                <a:sym typeface="Arial"/>
              </a:rPr>
              <a:t>(): Returns a frequency table of the number of times each unique value in a given column appears, or, alternatively, the percentage of times each unique value appears when passed normalize=True.</a:t>
            </a:r>
          </a:p>
          <a:p>
            <a:pPr marL="457189" indent="-457189" defTabSz="1219170">
              <a:buClr>
                <a:srgbClr val="000000"/>
              </a:buClr>
              <a:buFont typeface="Arial" panose="020B0604020202020204" pitchFamily="34" charset="0"/>
              <a:buChar char="•"/>
              <a:defRPr/>
            </a:pPr>
            <a:r>
              <a:rPr lang="en-US" sz="2667" kern="0" dirty="0">
                <a:solidFill>
                  <a:srgbClr val="000000"/>
                </a:solidFill>
                <a:latin typeface="Arial"/>
                <a:cs typeface="Arial"/>
                <a:sym typeface="Arial"/>
              </a:rPr>
              <a:t>mode(): Returns the most common value of the column.</a:t>
            </a:r>
            <a:endParaRPr lang="en-US" sz="2667" kern="0" dirty="0">
              <a:solidFill>
                <a:srgbClr val="ED7D31"/>
              </a:solidFill>
              <a:latin typeface="Arial"/>
              <a:cs typeface="Arial"/>
              <a:sym typeface="Arial"/>
            </a:endParaRPr>
          </a:p>
        </p:txBody>
      </p:sp>
    </p:spTree>
    <p:extLst>
      <p:ext uri="{BB962C8B-B14F-4D97-AF65-F5344CB8AC3E}">
        <p14:creationId xmlns:p14="http://schemas.microsoft.com/office/powerpoint/2010/main" val="143249847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5627079" y="6260123"/>
            <a:ext cx="741877" cy="412355"/>
          </a:xfrm>
        </p:spPr>
        <p:txBody>
          <a:bodyPr/>
          <a:lstStyle/>
          <a:p>
            <a:pPr marL="14942" defTabSz="1219170">
              <a:buClr>
                <a:srgbClr val="000000"/>
              </a:buClr>
              <a:defRPr/>
            </a:pPr>
            <a:r>
              <a:rPr lang="en-US" kern="0" spc="-12" dirty="0">
                <a:solidFill>
                  <a:srgbClr val="FFFFFF"/>
                </a:solidFill>
                <a:latin typeface="Arial"/>
                <a:cs typeface="Arial"/>
                <a:sym typeface="Arial"/>
              </a:rPr>
              <a:t>1</a:t>
            </a:r>
            <a:r>
              <a:rPr lang="en-US" kern="0" spc="-24" dirty="0">
                <a:solidFill>
                  <a:srgbClr val="FFFFFF"/>
                </a:solidFill>
                <a:latin typeface="Arial"/>
                <a:cs typeface="Arial"/>
                <a:sym typeface="Arial"/>
              </a:rPr>
              <a:t>-</a:t>
            </a:r>
            <a:fld id="{81D60167-4931-47E6-BA6A-407CBD079E47}" type="slidenum">
              <a:rPr kern="0">
                <a:solidFill>
                  <a:srgbClr val="FFFFFF"/>
                </a:solidFill>
                <a:latin typeface="Calibri Light"/>
                <a:cs typeface="Calibri Light"/>
                <a:sym typeface="Arial"/>
              </a:rPr>
              <a:pPr marL="14942" defTabSz="1219170">
                <a:buClr>
                  <a:srgbClr val="000000"/>
                </a:buClr>
                <a:defRPr/>
              </a:pPr>
              <a:t>56</a:t>
            </a:fld>
            <a:endParaRPr kern="0" dirty="0">
              <a:solidFill>
                <a:srgbClr val="FFFFFF"/>
              </a:solidFill>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307820"/>
            <a:ext cx="13847704" cy="930443"/>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defTabSz="1219170">
              <a:buClr>
                <a:srgbClr val="000000">
                  <a:lumMod val="50000"/>
                  <a:lumOff val="50000"/>
                </a:srgbClr>
              </a:buClr>
              <a:defRPr/>
            </a:pPr>
            <a:r>
              <a:rPr lang="en-US" sz="4267" kern="0">
                <a:solidFill>
                  <a:srgbClr val="FFFFFF"/>
                </a:solidFill>
                <a:latin typeface="Palatino Linotype"/>
                <a:sym typeface="Arial"/>
              </a:rPr>
              <a:t>Describing and summarizing the data</a:t>
            </a:r>
            <a:endParaRPr lang="en-US" sz="4267" kern="0" dirty="0">
              <a:solidFill>
                <a:srgbClr val="FFFFFF"/>
              </a:solidFill>
              <a:latin typeface="Palatino Linotype"/>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1085412" y="2920333"/>
            <a:ext cx="10021177" cy="1657976"/>
          </a:xfrm>
          <a:prstGeom prst="rect">
            <a:avLst/>
          </a:prstGeom>
        </p:spPr>
        <p:txBody>
          <a:bodyPr vert="horz" wrap="square" lIns="0" tIns="16087" rIns="0" bIns="0" rtlCol="0">
            <a:spAutoFit/>
          </a:bodyPr>
          <a:lstStyle/>
          <a:p>
            <a:pPr marL="457189" indent="-457189" defTabSz="1219170">
              <a:buClr>
                <a:srgbClr val="000000"/>
              </a:buClr>
              <a:buFont typeface="Arial" panose="020B0604020202020204" pitchFamily="34" charset="0"/>
              <a:buChar char="•"/>
              <a:defRPr/>
            </a:pPr>
            <a:r>
              <a:rPr lang="en-US" sz="2667" kern="0" dirty="0">
                <a:solidFill>
                  <a:srgbClr val="000000"/>
                </a:solidFill>
                <a:latin typeface="Arial"/>
                <a:cs typeface="Arial"/>
                <a:sym typeface="Arial"/>
              </a:rPr>
              <a:t>What is the other unique value, though?</a:t>
            </a:r>
          </a:p>
          <a:p>
            <a:pPr defTabSz="1219170">
              <a:buClr>
                <a:srgbClr val="000000"/>
              </a:buClr>
              <a:defRPr/>
            </a:pPr>
            <a:endParaRPr lang="en-US" sz="2667" kern="0" dirty="0">
              <a:solidFill>
                <a:srgbClr val="000000"/>
              </a:solidFill>
              <a:latin typeface="Arial"/>
              <a:cs typeface="Arial"/>
              <a:sym typeface="Arial"/>
            </a:endParaRPr>
          </a:p>
          <a:p>
            <a:pPr defTabSz="1219170">
              <a:buClr>
                <a:srgbClr val="000000"/>
              </a:buClr>
              <a:defRPr/>
            </a:pPr>
            <a:r>
              <a:rPr lang="en-US" sz="2667" kern="0" dirty="0">
                <a:solidFill>
                  <a:srgbClr val="ED7D31"/>
                </a:solidFill>
                <a:latin typeface="Arial"/>
                <a:cs typeface="Arial"/>
                <a:sym typeface="Arial"/>
              </a:rPr>
              <a:t>&gt;&gt;&gt; </a:t>
            </a:r>
            <a:r>
              <a:rPr lang="en-US" sz="2667" kern="0" dirty="0" err="1">
                <a:solidFill>
                  <a:srgbClr val="ED7D31"/>
                </a:solidFill>
                <a:latin typeface="Arial"/>
                <a:cs typeface="Arial"/>
                <a:sym typeface="Arial"/>
              </a:rPr>
              <a:t>df.alert.unique</a:t>
            </a:r>
            <a:r>
              <a:rPr lang="en-US" sz="2667" kern="0" dirty="0">
                <a:solidFill>
                  <a:srgbClr val="ED7D31"/>
                </a:solidFill>
                <a:latin typeface="Arial"/>
                <a:cs typeface="Arial"/>
                <a:sym typeface="Arial"/>
              </a:rPr>
              <a:t>()</a:t>
            </a:r>
          </a:p>
          <a:p>
            <a:pPr defTabSz="1219170">
              <a:buClr>
                <a:srgbClr val="000000"/>
              </a:buClr>
              <a:defRPr/>
            </a:pPr>
            <a:r>
              <a:rPr lang="en-US" sz="2667" kern="0" dirty="0">
                <a:solidFill>
                  <a:srgbClr val="ED7D31"/>
                </a:solidFill>
                <a:latin typeface="Arial"/>
                <a:cs typeface="Arial"/>
                <a:sym typeface="Arial"/>
              </a:rPr>
              <a:t>array([nan, 'green', 'red'], </a:t>
            </a:r>
            <a:r>
              <a:rPr lang="en-US" sz="2667" kern="0" dirty="0" err="1">
                <a:solidFill>
                  <a:srgbClr val="ED7D31"/>
                </a:solidFill>
                <a:latin typeface="Arial"/>
                <a:cs typeface="Arial"/>
                <a:sym typeface="Arial"/>
              </a:rPr>
              <a:t>dtype</a:t>
            </a:r>
            <a:r>
              <a:rPr lang="en-US" sz="2667" kern="0" dirty="0">
                <a:solidFill>
                  <a:srgbClr val="ED7D31"/>
                </a:solidFill>
                <a:latin typeface="Arial"/>
                <a:cs typeface="Arial"/>
                <a:sym typeface="Arial"/>
              </a:rPr>
              <a:t>=object)</a:t>
            </a:r>
          </a:p>
        </p:txBody>
      </p:sp>
      <p:pic>
        <p:nvPicPr>
          <p:cNvPr id="2" name="Picture 1">
            <a:extLst>
              <a:ext uri="{FF2B5EF4-FFF2-40B4-BE49-F238E27FC236}">
                <a16:creationId xmlns:a16="http://schemas.microsoft.com/office/drawing/2014/main" id="{56F1D48D-F022-4817-9C15-6C40967DD1A1}"/>
              </a:ext>
            </a:extLst>
          </p:cNvPr>
          <p:cNvPicPr>
            <a:picLocks noChangeAspect="1"/>
          </p:cNvPicPr>
          <p:nvPr/>
        </p:nvPicPr>
        <p:blipFill>
          <a:blip r:embed="rId3"/>
          <a:stretch>
            <a:fillRect/>
          </a:stretch>
        </p:blipFill>
        <p:spPr>
          <a:xfrm>
            <a:off x="8266235" y="2761111"/>
            <a:ext cx="3162300" cy="2565400"/>
          </a:xfrm>
          <a:prstGeom prst="rect">
            <a:avLst/>
          </a:prstGeom>
        </p:spPr>
      </p:pic>
    </p:spTree>
    <p:extLst>
      <p:ext uri="{BB962C8B-B14F-4D97-AF65-F5344CB8AC3E}">
        <p14:creationId xmlns:p14="http://schemas.microsoft.com/office/powerpoint/2010/main" val="154887009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5627079" y="6260123"/>
            <a:ext cx="741877" cy="412355"/>
          </a:xfrm>
        </p:spPr>
        <p:txBody>
          <a:bodyPr/>
          <a:lstStyle/>
          <a:p>
            <a:pPr marL="14942" defTabSz="1219170">
              <a:buClr>
                <a:srgbClr val="000000"/>
              </a:buClr>
              <a:defRPr/>
            </a:pPr>
            <a:r>
              <a:rPr lang="en-US" kern="0" spc="-12" dirty="0">
                <a:solidFill>
                  <a:srgbClr val="FFFFFF"/>
                </a:solidFill>
                <a:latin typeface="Arial"/>
                <a:cs typeface="Arial"/>
                <a:sym typeface="Arial"/>
              </a:rPr>
              <a:t>1</a:t>
            </a:r>
            <a:r>
              <a:rPr lang="en-US" kern="0" spc="-24" dirty="0">
                <a:solidFill>
                  <a:srgbClr val="FFFFFF"/>
                </a:solidFill>
                <a:latin typeface="Arial"/>
                <a:cs typeface="Arial"/>
                <a:sym typeface="Arial"/>
              </a:rPr>
              <a:t>-</a:t>
            </a:r>
            <a:fld id="{81D60167-4931-47E6-BA6A-407CBD079E47}" type="slidenum">
              <a:rPr kern="0">
                <a:solidFill>
                  <a:srgbClr val="FFFFFF"/>
                </a:solidFill>
                <a:latin typeface="Calibri Light"/>
                <a:cs typeface="Calibri Light"/>
                <a:sym typeface="Arial"/>
              </a:rPr>
              <a:pPr marL="14942" defTabSz="1219170">
                <a:buClr>
                  <a:srgbClr val="000000"/>
                </a:buClr>
                <a:defRPr/>
              </a:pPr>
              <a:t>57</a:t>
            </a:fld>
            <a:endParaRPr kern="0" dirty="0">
              <a:solidFill>
                <a:srgbClr val="FFFFFF"/>
              </a:solidFill>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307820"/>
            <a:ext cx="13847704" cy="930443"/>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defTabSz="1219170">
              <a:buClr>
                <a:srgbClr val="000000">
                  <a:lumMod val="50000"/>
                  <a:lumOff val="50000"/>
                </a:srgbClr>
              </a:buClr>
              <a:defRPr/>
            </a:pPr>
            <a:r>
              <a:rPr lang="en-US" sz="4267" kern="0">
                <a:solidFill>
                  <a:srgbClr val="FFFFFF"/>
                </a:solidFill>
                <a:latin typeface="Palatino Linotype"/>
                <a:sym typeface="Arial"/>
              </a:rPr>
              <a:t>Describing and summarizing the data</a:t>
            </a:r>
            <a:endParaRPr lang="en-US" sz="4267" kern="0" dirty="0">
              <a:solidFill>
                <a:srgbClr val="FFFFFF"/>
              </a:solidFill>
              <a:latin typeface="Palatino Linotype"/>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1085412" y="1689228"/>
            <a:ext cx="10021177" cy="4120573"/>
          </a:xfrm>
          <a:prstGeom prst="rect">
            <a:avLst/>
          </a:prstGeom>
        </p:spPr>
        <p:txBody>
          <a:bodyPr vert="horz" wrap="square" lIns="0" tIns="16087" rIns="0" bIns="0" rtlCol="0">
            <a:spAutoFit/>
          </a:bodyPr>
          <a:lstStyle/>
          <a:p>
            <a:pPr marL="457189" indent="-457189" defTabSz="1219170">
              <a:buClr>
                <a:srgbClr val="000000"/>
              </a:buClr>
              <a:buFont typeface="Arial" panose="020B0604020202020204" pitchFamily="34" charset="0"/>
              <a:buChar char="•"/>
              <a:defRPr/>
            </a:pPr>
            <a:r>
              <a:rPr lang="en-US" sz="2667" kern="0" dirty="0">
                <a:solidFill>
                  <a:srgbClr val="000000"/>
                </a:solidFill>
                <a:latin typeface="Arial"/>
                <a:cs typeface="Arial"/>
                <a:sym typeface="Arial"/>
              </a:rPr>
              <a:t>Now that we understand what this field means and the values we have in our data, we expect there to be far more 'green' than 'red'; we can check our intuition with a frequency table by using </a:t>
            </a:r>
            <a:r>
              <a:rPr lang="en-US" sz="2667" kern="0" dirty="0" err="1">
                <a:solidFill>
                  <a:srgbClr val="000000"/>
                </a:solidFill>
                <a:latin typeface="Arial"/>
                <a:cs typeface="Arial"/>
                <a:sym typeface="Arial"/>
              </a:rPr>
              <a:t>value_counts</a:t>
            </a:r>
            <a:r>
              <a:rPr lang="en-US" sz="2667" kern="0" dirty="0">
                <a:solidFill>
                  <a:srgbClr val="000000"/>
                </a:solidFill>
                <a:latin typeface="Arial"/>
                <a:cs typeface="Arial"/>
                <a:sym typeface="Arial"/>
              </a:rPr>
              <a:t>(). </a:t>
            </a:r>
          </a:p>
          <a:p>
            <a:pPr marL="457189" indent="-457189" defTabSz="1219170">
              <a:buClr>
                <a:srgbClr val="000000"/>
              </a:buClr>
              <a:buFont typeface="Arial" panose="020B0604020202020204" pitchFamily="34" charset="0"/>
              <a:buChar char="•"/>
              <a:defRPr/>
            </a:pPr>
            <a:endParaRPr lang="en-US" sz="2667" kern="0" dirty="0">
              <a:solidFill>
                <a:srgbClr val="000000"/>
              </a:solidFill>
              <a:latin typeface="Arial"/>
              <a:cs typeface="Arial"/>
              <a:sym typeface="Arial"/>
            </a:endParaRPr>
          </a:p>
          <a:p>
            <a:pPr marL="457189" indent="-457189" defTabSz="1219170">
              <a:buClr>
                <a:srgbClr val="000000"/>
              </a:buClr>
              <a:buFont typeface="Arial" panose="020B0604020202020204" pitchFamily="34" charset="0"/>
              <a:buChar char="•"/>
              <a:defRPr/>
            </a:pPr>
            <a:r>
              <a:rPr lang="en-US" sz="2667" kern="0" dirty="0">
                <a:solidFill>
                  <a:srgbClr val="000000"/>
                </a:solidFill>
                <a:latin typeface="Arial"/>
                <a:cs typeface="Arial"/>
                <a:sym typeface="Arial"/>
              </a:rPr>
              <a:t>Notice that we only get counts for the non-null entries:</a:t>
            </a:r>
          </a:p>
          <a:p>
            <a:pPr defTabSz="1219170">
              <a:buClr>
                <a:srgbClr val="000000"/>
              </a:buClr>
              <a:defRPr/>
            </a:pPr>
            <a:r>
              <a:rPr lang="en-US" sz="2667" kern="0" dirty="0">
                <a:solidFill>
                  <a:srgbClr val="ED7D31"/>
                </a:solidFill>
                <a:latin typeface="Arial"/>
                <a:cs typeface="Arial"/>
                <a:sym typeface="Arial"/>
              </a:rPr>
              <a:t>&gt;&gt;&gt; </a:t>
            </a:r>
            <a:r>
              <a:rPr lang="en-US" sz="2667" kern="0" dirty="0" err="1">
                <a:solidFill>
                  <a:srgbClr val="ED7D31"/>
                </a:solidFill>
                <a:latin typeface="Arial"/>
                <a:cs typeface="Arial"/>
                <a:sym typeface="Arial"/>
              </a:rPr>
              <a:t>df.alert.value_counts</a:t>
            </a:r>
            <a:r>
              <a:rPr lang="en-US" sz="2667" kern="0" dirty="0">
                <a:solidFill>
                  <a:srgbClr val="ED7D31"/>
                </a:solidFill>
                <a:latin typeface="Arial"/>
                <a:cs typeface="Arial"/>
                <a:sym typeface="Arial"/>
              </a:rPr>
              <a:t>()</a:t>
            </a:r>
          </a:p>
          <a:p>
            <a:pPr defTabSz="1219170">
              <a:buClr>
                <a:srgbClr val="000000"/>
              </a:buClr>
              <a:defRPr/>
            </a:pPr>
            <a:r>
              <a:rPr lang="en-US" sz="2667" kern="0" dirty="0">
                <a:solidFill>
                  <a:srgbClr val="ED7D31"/>
                </a:solidFill>
                <a:latin typeface="Arial"/>
                <a:cs typeface="Arial"/>
                <a:sym typeface="Arial"/>
              </a:rPr>
              <a:t>green    58</a:t>
            </a:r>
          </a:p>
          <a:p>
            <a:pPr defTabSz="1219170">
              <a:buClr>
                <a:srgbClr val="000000"/>
              </a:buClr>
              <a:defRPr/>
            </a:pPr>
            <a:r>
              <a:rPr lang="en-US" sz="2667" kern="0" dirty="0">
                <a:solidFill>
                  <a:srgbClr val="ED7D31"/>
                </a:solidFill>
                <a:latin typeface="Arial"/>
                <a:cs typeface="Arial"/>
                <a:sym typeface="Arial"/>
              </a:rPr>
              <a:t>red       1</a:t>
            </a:r>
          </a:p>
          <a:p>
            <a:pPr defTabSz="1219170">
              <a:buClr>
                <a:srgbClr val="000000"/>
              </a:buClr>
              <a:defRPr/>
            </a:pPr>
            <a:r>
              <a:rPr lang="en-US" sz="2667" kern="0" dirty="0">
                <a:solidFill>
                  <a:srgbClr val="ED7D31"/>
                </a:solidFill>
                <a:latin typeface="Arial"/>
                <a:cs typeface="Arial"/>
                <a:sym typeface="Arial"/>
              </a:rPr>
              <a:t>Name: alert, </a:t>
            </a:r>
            <a:r>
              <a:rPr lang="en-US" sz="2667" kern="0" dirty="0" err="1">
                <a:solidFill>
                  <a:srgbClr val="ED7D31"/>
                </a:solidFill>
                <a:latin typeface="Arial"/>
                <a:cs typeface="Arial"/>
                <a:sym typeface="Arial"/>
              </a:rPr>
              <a:t>dtype</a:t>
            </a:r>
            <a:r>
              <a:rPr lang="en-US" sz="2667" kern="0" dirty="0">
                <a:solidFill>
                  <a:srgbClr val="ED7D31"/>
                </a:solidFill>
                <a:latin typeface="Arial"/>
                <a:cs typeface="Arial"/>
                <a:sym typeface="Arial"/>
              </a:rPr>
              <a:t>: int64</a:t>
            </a:r>
          </a:p>
        </p:txBody>
      </p:sp>
      <p:sp>
        <p:nvSpPr>
          <p:cNvPr id="2" name="AutoShape 2" descr="How to Introduce Data-Based International Student Recruitment">
            <a:extLst>
              <a:ext uri="{FF2B5EF4-FFF2-40B4-BE49-F238E27FC236}">
                <a16:creationId xmlns:a16="http://schemas.microsoft.com/office/drawing/2014/main" id="{4E1B6E95-95C3-4B85-8143-1BB0C79F8383}"/>
              </a:ext>
            </a:extLst>
          </p:cNvPr>
          <p:cNvSpPr>
            <a:spLocks noChangeAspect="1" noChangeArrowheads="1"/>
          </p:cNvSpPr>
          <p:nvPr/>
        </p:nvSpPr>
        <p:spPr bwMode="auto">
          <a:xfrm>
            <a:off x="5892800" y="3225800"/>
            <a:ext cx="406400" cy="4064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1219170">
              <a:buClr>
                <a:srgbClr val="000000"/>
              </a:buClr>
            </a:pPr>
            <a:endParaRPr lang="en-US" sz="1867" kern="0">
              <a:solidFill>
                <a:srgbClr val="000000"/>
              </a:solidFill>
              <a:latin typeface="Arial"/>
              <a:cs typeface="Arial"/>
              <a:sym typeface="Arial"/>
            </a:endParaRPr>
          </a:p>
        </p:txBody>
      </p:sp>
      <p:pic>
        <p:nvPicPr>
          <p:cNvPr id="13316" name="Picture 4" descr="How to Introduce Data-Based International Student Recruitment">
            <a:extLst>
              <a:ext uri="{FF2B5EF4-FFF2-40B4-BE49-F238E27FC236}">
                <a16:creationId xmlns:a16="http://schemas.microsoft.com/office/drawing/2014/main" id="{D28A5365-60DC-40FB-AB5B-48B0578C4A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72248" y="4551542"/>
            <a:ext cx="2126272" cy="15723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46043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5627079" y="6260123"/>
            <a:ext cx="741877" cy="412355"/>
          </a:xfrm>
        </p:spPr>
        <p:txBody>
          <a:bodyPr/>
          <a:lstStyle/>
          <a:p>
            <a:pPr marL="14942" defTabSz="1219170">
              <a:buClr>
                <a:srgbClr val="000000"/>
              </a:buClr>
              <a:defRPr/>
            </a:pPr>
            <a:r>
              <a:rPr lang="en-US" kern="0" spc="-12" dirty="0">
                <a:solidFill>
                  <a:srgbClr val="FFFFFF"/>
                </a:solidFill>
                <a:latin typeface="Arial"/>
                <a:cs typeface="Arial"/>
                <a:sym typeface="Arial"/>
              </a:rPr>
              <a:t>1</a:t>
            </a:r>
            <a:r>
              <a:rPr lang="en-US" kern="0" spc="-24" dirty="0">
                <a:solidFill>
                  <a:srgbClr val="FFFFFF"/>
                </a:solidFill>
                <a:latin typeface="Arial"/>
                <a:cs typeface="Arial"/>
                <a:sym typeface="Arial"/>
              </a:rPr>
              <a:t>-</a:t>
            </a:r>
            <a:fld id="{81D60167-4931-47E6-BA6A-407CBD079E47}" type="slidenum">
              <a:rPr kern="0">
                <a:solidFill>
                  <a:srgbClr val="FFFFFF"/>
                </a:solidFill>
                <a:latin typeface="Calibri Light"/>
                <a:cs typeface="Calibri Light"/>
                <a:sym typeface="Arial"/>
              </a:rPr>
              <a:pPr marL="14942" defTabSz="1219170">
                <a:buClr>
                  <a:srgbClr val="000000"/>
                </a:buClr>
                <a:defRPr/>
              </a:pPr>
              <a:t>58</a:t>
            </a:fld>
            <a:endParaRPr kern="0" dirty="0">
              <a:solidFill>
                <a:srgbClr val="FFFFFF"/>
              </a:solidFill>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307820"/>
            <a:ext cx="13847704" cy="930443"/>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defTabSz="1219170">
              <a:buClr>
                <a:srgbClr val="000000">
                  <a:lumMod val="50000"/>
                  <a:lumOff val="50000"/>
                </a:srgbClr>
              </a:buClr>
              <a:defRPr/>
            </a:pPr>
            <a:r>
              <a:rPr lang="en-US" sz="4267" kern="0">
                <a:solidFill>
                  <a:srgbClr val="FFFFFF"/>
                </a:solidFill>
                <a:latin typeface="Palatino Linotype"/>
                <a:sym typeface="Arial"/>
              </a:rPr>
              <a:t>Describing and summarizing the data</a:t>
            </a:r>
            <a:endParaRPr lang="en-US" sz="4267" kern="0" dirty="0">
              <a:solidFill>
                <a:srgbClr val="FFFFFF"/>
              </a:solidFill>
              <a:latin typeface="Palatino Linotype"/>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1085409" y="1463744"/>
            <a:ext cx="10021177" cy="837110"/>
          </a:xfrm>
          <a:prstGeom prst="rect">
            <a:avLst/>
          </a:prstGeom>
        </p:spPr>
        <p:txBody>
          <a:bodyPr vert="horz" wrap="square" lIns="0" tIns="16087" rIns="0" bIns="0" rtlCol="0">
            <a:spAutoFit/>
          </a:bodyPr>
          <a:lstStyle/>
          <a:p>
            <a:pPr marL="457189" indent="-457189" defTabSz="1219170">
              <a:buClr>
                <a:srgbClr val="000000"/>
              </a:buClr>
              <a:buFont typeface="Arial" panose="020B0604020202020204" pitchFamily="34" charset="0"/>
              <a:buChar char="•"/>
              <a:defRPr/>
            </a:pPr>
            <a:r>
              <a:rPr lang="en-US" sz="2667" kern="0" dirty="0">
                <a:solidFill>
                  <a:srgbClr val="000000"/>
                </a:solidFill>
                <a:latin typeface="Arial"/>
                <a:cs typeface="Arial"/>
                <a:sym typeface="Arial"/>
              </a:rPr>
              <a:t>Note that Index objects also have several methods that can help us describe and summarize our data:</a:t>
            </a:r>
            <a:endParaRPr lang="en-US" sz="2667" kern="0" dirty="0">
              <a:solidFill>
                <a:srgbClr val="ED7D31"/>
              </a:solidFill>
              <a:latin typeface="Arial"/>
              <a:cs typeface="Arial"/>
              <a:sym typeface="Arial"/>
            </a:endParaRPr>
          </a:p>
        </p:txBody>
      </p:sp>
      <p:pic>
        <p:nvPicPr>
          <p:cNvPr id="2" name="Picture 1">
            <a:extLst>
              <a:ext uri="{FF2B5EF4-FFF2-40B4-BE49-F238E27FC236}">
                <a16:creationId xmlns:a16="http://schemas.microsoft.com/office/drawing/2014/main" id="{4A66249B-1CB8-469C-B1CF-22006E0195C5}"/>
              </a:ext>
            </a:extLst>
          </p:cNvPr>
          <p:cNvPicPr>
            <a:picLocks noChangeAspect="1"/>
          </p:cNvPicPr>
          <p:nvPr/>
        </p:nvPicPr>
        <p:blipFill>
          <a:blip r:embed="rId3"/>
          <a:stretch>
            <a:fillRect/>
          </a:stretch>
        </p:blipFill>
        <p:spPr>
          <a:xfrm>
            <a:off x="1906111" y="2526208"/>
            <a:ext cx="8379775" cy="3760155"/>
          </a:xfrm>
          <a:prstGeom prst="rect">
            <a:avLst/>
          </a:prstGeom>
        </p:spPr>
      </p:pic>
    </p:spTree>
    <p:extLst>
      <p:ext uri="{BB962C8B-B14F-4D97-AF65-F5344CB8AC3E}">
        <p14:creationId xmlns:p14="http://schemas.microsoft.com/office/powerpoint/2010/main" val="341534015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5627079" y="6260123"/>
            <a:ext cx="741877" cy="412355"/>
          </a:xfrm>
        </p:spPr>
        <p:txBody>
          <a:bodyPr/>
          <a:lstStyle/>
          <a:p>
            <a:pPr marL="14942" defTabSz="1219170">
              <a:buClr>
                <a:srgbClr val="000000"/>
              </a:buClr>
              <a:defRPr/>
            </a:pPr>
            <a:r>
              <a:rPr lang="en-US" kern="0" spc="-12" dirty="0">
                <a:solidFill>
                  <a:srgbClr val="FFFFFF"/>
                </a:solidFill>
                <a:latin typeface="Arial"/>
                <a:cs typeface="Arial"/>
                <a:sym typeface="Arial"/>
              </a:rPr>
              <a:t>1</a:t>
            </a:r>
            <a:r>
              <a:rPr lang="en-US" kern="0" spc="-24" dirty="0">
                <a:solidFill>
                  <a:srgbClr val="FFFFFF"/>
                </a:solidFill>
                <a:latin typeface="Arial"/>
                <a:cs typeface="Arial"/>
                <a:sym typeface="Arial"/>
              </a:rPr>
              <a:t>-</a:t>
            </a:r>
            <a:fld id="{81D60167-4931-47E6-BA6A-407CBD079E47}" type="slidenum">
              <a:rPr kern="0">
                <a:solidFill>
                  <a:srgbClr val="FFFFFF"/>
                </a:solidFill>
                <a:latin typeface="Calibri Light"/>
                <a:cs typeface="Calibri Light"/>
                <a:sym typeface="Arial"/>
              </a:rPr>
              <a:pPr marL="14942" defTabSz="1219170">
                <a:buClr>
                  <a:srgbClr val="000000"/>
                </a:buClr>
                <a:defRPr/>
              </a:pPr>
              <a:t>59</a:t>
            </a:fld>
            <a:endParaRPr kern="0" dirty="0">
              <a:solidFill>
                <a:srgbClr val="FFFFFF"/>
              </a:solidFill>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307820"/>
            <a:ext cx="13847704" cy="930443"/>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defTabSz="1219170">
              <a:buClr>
                <a:srgbClr val="000000">
                  <a:lumMod val="50000"/>
                  <a:lumOff val="50000"/>
                </a:srgbClr>
              </a:buClr>
              <a:defRPr/>
            </a:pPr>
            <a:r>
              <a:rPr lang="en-US" sz="4267" kern="0">
                <a:solidFill>
                  <a:srgbClr val="FFFFFF"/>
                </a:solidFill>
                <a:latin typeface="Palatino Linotype"/>
                <a:sym typeface="Arial"/>
              </a:rPr>
              <a:t>Grabbing subsets of the data</a:t>
            </a:r>
            <a:endParaRPr lang="en-US" sz="4267" kern="0" dirty="0">
              <a:solidFill>
                <a:srgbClr val="FFFFFF"/>
              </a:solidFill>
              <a:latin typeface="Palatino Linotype"/>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1031452" y="2017522"/>
            <a:ext cx="10129096" cy="3463342"/>
          </a:xfrm>
          <a:prstGeom prst="rect">
            <a:avLst/>
          </a:prstGeom>
        </p:spPr>
        <p:txBody>
          <a:bodyPr vert="horz" wrap="square" lIns="0" tIns="16087" rIns="0" bIns="0" rtlCol="0">
            <a:spAutoFit/>
          </a:bodyPr>
          <a:lstStyle/>
          <a:p>
            <a:pPr marL="457189" indent="-457189" defTabSz="1219170">
              <a:buClr>
                <a:srgbClr val="000000"/>
              </a:buClr>
              <a:buFont typeface="Arial" panose="020B0604020202020204" pitchFamily="34" charset="0"/>
              <a:buChar char="•"/>
              <a:defRPr/>
            </a:pPr>
            <a:r>
              <a:rPr lang="en-US" sz="3200" kern="0" dirty="0">
                <a:solidFill>
                  <a:srgbClr val="000000"/>
                </a:solidFill>
                <a:latin typeface="Arial"/>
                <a:cs typeface="Arial"/>
                <a:sym typeface="Arial"/>
              </a:rPr>
              <a:t>For this section, we will work in the 5-subsetting_data.ipynb notebook. </a:t>
            </a:r>
          </a:p>
          <a:p>
            <a:pPr marL="457189" indent="-457189" defTabSz="1219170">
              <a:buClr>
                <a:srgbClr val="000000"/>
              </a:buClr>
              <a:buFont typeface="Arial" panose="020B0604020202020204" pitchFamily="34" charset="0"/>
              <a:buChar char="•"/>
              <a:defRPr/>
            </a:pPr>
            <a:endParaRPr lang="en-US" sz="3200" kern="0" dirty="0">
              <a:solidFill>
                <a:srgbClr val="000000"/>
              </a:solidFill>
              <a:latin typeface="Arial"/>
              <a:cs typeface="Arial"/>
              <a:sym typeface="Arial"/>
            </a:endParaRPr>
          </a:p>
          <a:p>
            <a:pPr marL="457189" indent="-457189" defTabSz="1219170">
              <a:buClr>
                <a:srgbClr val="000000"/>
              </a:buClr>
              <a:buFont typeface="Arial" panose="020B0604020202020204" pitchFamily="34" charset="0"/>
              <a:buChar char="•"/>
              <a:defRPr/>
            </a:pPr>
            <a:r>
              <a:rPr lang="en-US" sz="3200" kern="0" dirty="0">
                <a:solidFill>
                  <a:srgbClr val="000000"/>
                </a:solidFill>
                <a:latin typeface="Arial"/>
                <a:cs typeface="Arial"/>
                <a:sym typeface="Arial"/>
              </a:rPr>
              <a:t>Our setup is as follows:</a:t>
            </a:r>
          </a:p>
          <a:p>
            <a:pPr defTabSz="1219170">
              <a:buClr>
                <a:srgbClr val="000000"/>
              </a:buClr>
              <a:defRPr/>
            </a:pPr>
            <a:endParaRPr lang="en-US" sz="3200" kern="0" dirty="0">
              <a:solidFill>
                <a:srgbClr val="000000"/>
              </a:solidFill>
              <a:latin typeface="Arial"/>
              <a:cs typeface="Arial"/>
              <a:sym typeface="Arial"/>
            </a:endParaRPr>
          </a:p>
          <a:p>
            <a:pPr defTabSz="1219170">
              <a:buClr>
                <a:srgbClr val="000000"/>
              </a:buClr>
              <a:defRPr/>
            </a:pPr>
            <a:r>
              <a:rPr lang="en-US" sz="3200" kern="0" dirty="0">
                <a:solidFill>
                  <a:srgbClr val="ED7D31"/>
                </a:solidFill>
                <a:latin typeface="Arial"/>
                <a:cs typeface="Arial"/>
                <a:sym typeface="Arial"/>
              </a:rPr>
              <a:t>&gt;&gt;&gt; import pandas as pd</a:t>
            </a:r>
          </a:p>
          <a:p>
            <a:pPr defTabSz="1219170">
              <a:buClr>
                <a:srgbClr val="000000"/>
              </a:buClr>
              <a:defRPr/>
            </a:pPr>
            <a:r>
              <a:rPr lang="en-US" sz="3200" kern="0" dirty="0">
                <a:solidFill>
                  <a:srgbClr val="ED7D31"/>
                </a:solidFill>
                <a:latin typeface="Arial"/>
                <a:cs typeface="Arial"/>
                <a:sym typeface="Arial"/>
              </a:rPr>
              <a:t>&gt;&gt;&gt; df = </a:t>
            </a:r>
            <a:r>
              <a:rPr lang="en-US" sz="3200" kern="0" dirty="0" err="1">
                <a:solidFill>
                  <a:srgbClr val="ED7D31"/>
                </a:solidFill>
                <a:latin typeface="Arial"/>
                <a:cs typeface="Arial"/>
                <a:sym typeface="Arial"/>
              </a:rPr>
              <a:t>pd.read_csv</a:t>
            </a:r>
            <a:r>
              <a:rPr lang="en-US" sz="3200" kern="0" dirty="0">
                <a:solidFill>
                  <a:srgbClr val="ED7D31"/>
                </a:solidFill>
                <a:latin typeface="Arial"/>
                <a:cs typeface="Arial"/>
                <a:sym typeface="Arial"/>
              </a:rPr>
              <a:t>('data/earthquakes.csv')</a:t>
            </a:r>
          </a:p>
        </p:txBody>
      </p:sp>
      <p:pic>
        <p:nvPicPr>
          <p:cNvPr id="14338" name="Picture 2" descr="Big Data Analytic Tools For Market Research - eCMetrics">
            <a:extLst>
              <a:ext uri="{FF2B5EF4-FFF2-40B4-BE49-F238E27FC236}">
                <a16:creationId xmlns:a16="http://schemas.microsoft.com/office/drawing/2014/main" id="{3E8B17AA-1CF1-4A37-9F31-05EDCC5BB37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87942" y="3004896"/>
            <a:ext cx="3072607" cy="14885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34660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5627079" y="6260123"/>
            <a:ext cx="741877" cy="412355"/>
          </a:xfrm>
        </p:spPr>
        <p:txBody>
          <a:bodyPr/>
          <a:lstStyle/>
          <a:p>
            <a:pPr marL="14942" defTabSz="1219170">
              <a:buClr>
                <a:srgbClr val="000000"/>
              </a:buClr>
              <a:defRPr/>
            </a:pPr>
            <a:r>
              <a:rPr lang="en-US" kern="0" spc="-12" dirty="0">
                <a:solidFill>
                  <a:srgbClr val="FFFFFF"/>
                </a:solidFill>
                <a:latin typeface="Arial"/>
                <a:cs typeface="Arial"/>
                <a:sym typeface="Arial"/>
              </a:rPr>
              <a:t>1</a:t>
            </a:r>
            <a:r>
              <a:rPr lang="en-US" kern="0" spc="-24" dirty="0">
                <a:solidFill>
                  <a:srgbClr val="FFFFFF"/>
                </a:solidFill>
                <a:latin typeface="Arial"/>
                <a:cs typeface="Arial"/>
                <a:sym typeface="Arial"/>
              </a:rPr>
              <a:t>-</a:t>
            </a:r>
            <a:fld id="{81D60167-4931-47E6-BA6A-407CBD079E47}" type="slidenum">
              <a:rPr kern="0">
                <a:solidFill>
                  <a:srgbClr val="FFFFFF"/>
                </a:solidFill>
                <a:latin typeface="Calibri Light"/>
                <a:cs typeface="Calibri Light"/>
                <a:sym typeface="Arial"/>
              </a:rPr>
              <a:pPr marL="14942" defTabSz="1219170">
                <a:buClr>
                  <a:srgbClr val="000000"/>
                </a:buClr>
                <a:defRPr/>
              </a:pPr>
              <a:t>6</a:t>
            </a:fld>
            <a:endParaRPr kern="0" dirty="0">
              <a:solidFill>
                <a:srgbClr val="FFFFFF"/>
              </a:solidFill>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307820"/>
            <a:ext cx="13847704" cy="930443"/>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defTabSz="1219170">
              <a:buClr>
                <a:srgbClr val="000000">
                  <a:lumMod val="50000"/>
                  <a:lumOff val="50000"/>
                </a:srgbClr>
              </a:buClr>
              <a:defRPr/>
            </a:pPr>
            <a:r>
              <a:rPr lang="en-US" sz="4267" kern="0">
                <a:solidFill>
                  <a:srgbClr val="FFFFFF"/>
                </a:solidFill>
                <a:latin typeface="Palatino Linotype"/>
                <a:sym typeface="Arial"/>
              </a:rPr>
              <a:t>Pandas data structures</a:t>
            </a:r>
            <a:endParaRPr lang="en-US" sz="4267" kern="0" dirty="0">
              <a:solidFill>
                <a:srgbClr val="FFFFFF"/>
              </a:solidFill>
              <a:latin typeface="Palatino Linotype"/>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813600" y="1659332"/>
            <a:ext cx="10129096" cy="4120573"/>
          </a:xfrm>
          <a:prstGeom prst="rect">
            <a:avLst/>
          </a:prstGeom>
        </p:spPr>
        <p:txBody>
          <a:bodyPr vert="horz" wrap="square" lIns="0" tIns="16087" rIns="0" bIns="0" rtlCol="0">
            <a:spAutoFit/>
          </a:bodyPr>
          <a:lstStyle/>
          <a:p>
            <a:pPr marL="457189" indent="-457189" defTabSz="1219170">
              <a:buClr>
                <a:srgbClr val="000000"/>
              </a:buClr>
              <a:buFont typeface="Arial" panose="020B0604020202020204" pitchFamily="34" charset="0"/>
              <a:buChar char="•"/>
              <a:defRPr/>
            </a:pPr>
            <a:r>
              <a:rPr lang="en-US" sz="2667" kern="0" dirty="0">
                <a:solidFill>
                  <a:srgbClr val="000000"/>
                </a:solidFill>
                <a:latin typeface="Arial"/>
                <a:cs typeface="Arial"/>
                <a:sym typeface="Arial"/>
              </a:rPr>
              <a:t>We now have our data in a NumPy array. </a:t>
            </a:r>
          </a:p>
          <a:p>
            <a:pPr marL="457189" indent="-457189" defTabSz="1219170">
              <a:buClr>
                <a:srgbClr val="000000"/>
              </a:buClr>
              <a:buFont typeface="Arial" panose="020B0604020202020204" pitchFamily="34" charset="0"/>
              <a:buChar char="•"/>
              <a:defRPr/>
            </a:pPr>
            <a:r>
              <a:rPr lang="en-US" sz="2667" kern="0" dirty="0">
                <a:solidFill>
                  <a:srgbClr val="000000"/>
                </a:solidFill>
                <a:latin typeface="Arial"/>
                <a:cs typeface="Arial"/>
                <a:sym typeface="Arial"/>
              </a:rPr>
              <a:t>Using the shape and </a:t>
            </a:r>
            <a:r>
              <a:rPr lang="en-US" sz="2667" kern="0" dirty="0" err="1">
                <a:solidFill>
                  <a:srgbClr val="000000"/>
                </a:solidFill>
                <a:latin typeface="Arial"/>
                <a:cs typeface="Arial"/>
                <a:sym typeface="Arial"/>
              </a:rPr>
              <a:t>dtype</a:t>
            </a:r>
            <a:r>
              <a:rPr lang="en-US" sz="2667" kern="0" dirty="0">
                <a:solidFill>
                  <a:srgbClr val="000000"/>
                </a:solidFill>
                <a:latin typeface="Arial"/>
                <a:cs typeface="Arial"/>
                <a:sym typeface="Arial"/>
              </a:rPr>
              <a:t> attributes, we can gather information about the dimensions of the array and the data types it contains, respectively:</a:t>
            </a:r>
          </a:p>
          <a:p>
            <a:pPr defTabSz="1219170">
              <a:buClr>
                <a:srgbClr val="000000"/>
              </a:buClr>
              <a:defRPr/>
            </a:pPr>
            <a:endParaRPr lang="en-US" sz="2667" kern="0" dirty="0">
              <a:solidFill>
                <a:srgbClr val="000000"/>
              </a:solidFill>
              <a:latin typeface="Arial"/>
              <a:cs typeface="Arial"/>
              <a:sym typeface="Arial"/>
            </a:endParaRPr>
          </a:p>
          <a:p>
            <a:pPr defTabSz="1219170">
              <a:buClr>
                <a:srgbClr val="000000"/>
              </a:buClr>
              <a:defRPr/>
            </a:pPr>
            <a:r>
              <a:rPr lang="en-US" sz="2667" kern="0" dirty="0">
                <a:solidFill>
                  <a:srgbClr val="ED7D31"/>
                </a:solidFill>
                <a:latin typeface="Arial"/>
                <a:cs typeface="Arial"/>
                <a:sym typeface="Arial"/>
              </a:rPr>
              <a:t>&gt;&gt;&gt; </a:t>
            </a:r>
            <a:r>
              <a:rPr lang="en-US" sz="2667" kern="0" dirty="0" err="1">
                <a:solidFill>
                  <a:srgbClr val="ED7D31"/>
                </a:solidFill>
                <a:latin typeface="Arial"/>
                <a:cs typeface="Arial"/>
                <a:sym typeface="Arial"/>
              </a:rPr>
              <a:t>data.shape</a:t>
            </a:r>
            <a:endParaRPr lang="en-US" sz="2667" kern="0" dirty="0">
              <a:solidFill>
                <a:srgbClr val="ED7D31"/>
              </a:solidFill>
              <a:latin typeface="Arial"/>
              <a:cs typeface="Arial"/>
              <a:sym typeface="Arial"/>
            </a:endParaRPr>
          </a:p>
          <a:p>
            <a:pPr defTabSz="1219170">
              <a:buClr>
                <a:srgbClr val="000000"/>
              </a:buClr>
              <a:defRPr/>
            </a:pPr>
            <a:r>
              <a:rPr lang="en-US" sz="2667" kern="0" dirty="0">
                <a:solidFill>
                  <a:srgbClr val="ED7D31"/>
                </a:solidFill>
                <a:latin typeface="Arial"/>
                <a:cs typeface="Arial"/>
                <a:sym typeface="Arial"/>
              </a:rPr>
              <a:t>(5,)</a:t>
            </a:r>
          </a:p>
          <a:p>
            <a:pPr defTabSz="1219170">
              <a:buClr>
                <a:srgbClr val="000000"/>
              </a:buClr>
              <a:defRPr/>
            </a:pPr>
            <a:r>
              <a:rPr lang="en-US" sz="2667" kern="0" dirty="0">
                <a:solidFill>
                  <a:srgbClr val="ED7D31"/>
                </a:solidFill>
                <a:latin typeface="Arial"/>
                <a:cs typeface="Arial"/>
                <a:sym typeface="Arial"/>
              </a:rPr>
              <a:t>&gt;&gt;&gt; </a:t>
            </a:r>
            <a:r>
              <a:rPr lang="en-US" sz="2667" kern="0" dirty="0" err="1">
                <a:solidFill>
                  <a:srgbClr val="ED7D31"/>
                </a:solidFill>
                <a:latin typeface="Arial"/>
                <a:cs typeface="Arial"/>
                <a:sym typeface="Arial"/>
              </a:rPr>
              <a:t>data.dtype</a:t>
            </a:r>
            <a:endParaRPr lang="en-US" sz="2667" kern="0" dirty="0">
              <a:solidFill>
                <a:srgbClr val="ED7D31"/>
              </a:solidFill>
              <a:latin typeface="Arial"/>
              <a:cs typeface="Arial"/>
              <a:sym typeface="Arial"/>
            </a:endParaRPr>
          </a:p>
          <a:p>
            <a:pPr defTabSz="1219170">
              <a:buClr>
                <a:srgbClr val="000000"/>
              </a:buClr>
              <a:defRPr/>
            </a:pPr>
            <a:r>
              <a:rPr lang="en-US" sz="2667" kern="0" dirty="0" err="1">
                <a:solidFill>
                  <a:srgbClr val="ED7D31"/>
                </a:solidFill>
                <a:latin typeface="Arial"/>
                <a:cs typeface="Arial"/>
                <a:sym typeface="Arial"/>
              </a:rPr>
              <a:t>dtype</a:t>
            </a:r>
            <a:r>
              <a:rPr lang="en-US" sz="2667" kern="0" dirty="0">
                <a:solidFill>
                  <a:srgbClr val="ED7D31"/>
                </a:solidFill>
                <a:latin typeface="Arial"/>
                <a:cs typeface="Arial"/>
                <a:sym typeface="Arial"/>
              </a:rPr>
              <a:t>([('time', '&lt;U23'), ('place', '&lt;U37'), ('</a:t>
            </a:r>
            <a:r>
              <a:rPr lang="en-US" sz="2667" kern="0" dirty="0" err="1">
                <a:solidFill>
                  <a:srgbClr val="ED7D31"/>
                </a:solidFill>
                <a:latin typeface="Arial"/>
                <a:cs typeface="Arial"/>
                <a:sym typeface="Arial"/>
              </a:rPr>
              <a:t>magType</a:t>
            </a:r>
            <a:r>
              <a:rPr lang="en-US" sz="2667" kern="0" dirty="0">
                <a:solidFill>
                  <a:srgbClr val="ED7D31"/>
                </a:solidFill>
                <a:latin typeface="Arial"/>
                <a:cs typeface="Arial"/>
                <a:sym typeface="Arial"/>
              </a:rPr>
              <a:t>', '&lt;U3'), </a:t>
            </a:r>
          </a:p>
          <a:p>
            <a:pPr defTabSz="1219170">
              <a:buClr>
                <a:srgbClr val="000000"/>
              </a:buClr>
              <a:defRPr/>
            </a:pPr>
            <a:r>
              <a:rPr lang="en-US" sz="2667" kern="0" dirty="0">
                <a:solidFill>
                  <a:srgbClr val="ED7D31"/>
                </a:solidFill>
                <a:latin typeface="Arial"/>
                <a:cs typeface="Arial"/>
                <a:sym typeface="Arial"/>
              </a:rPr>
              <a:t>       ('mag', '&lt;f8'), ('alert', '&lt;U5'), ('tsunami', '&lt;i8')])</a:t>
            </a:r>
          </a:p>
        </p:txBody>
      </p:sp>
    </p:spTree>
    <p:extLst>
      <p:ext uri="{BB962C8B-B14F-4D97-AF65-F5344CB8AC3E}">
        <p14:creationId xmlns:p14="http://schemas.microsoft.com/office/powerpoint/2010/main" val="109021821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5627079" y="6260123"/>
            <a:ext cx="741877" cy="412355"/>
          </a:xfrm>
        </p:spPr>
        <p:txBody>
          <a:bodyPr/>
          <a:lstStyle/>
          <a:p>
            <a:pPr marL="14942" defTabSz="1219170">
              <a:buClr>
                <a:srgbClr val="000000"/>
              </a:buClr>
              <a:defRPr/>
            </a:pPr>
            <a:r>
              <a:rPr lang="en-US" kern="0" spc="-12" dirty="0">
                <a:solidFill>
                  <a:srgbClr val="FFFFFF"/>
                </a:solidFill>
                <a:latin typeface="Arial"/>
                <a:cs typeface="Arial"/>
                <a:sym typeface="Arial"/>
              </a:rPr>
              <a:t>1</a:t>
            </a:r>
            <a:r>
              <a:rPr lang="en-US" kern="0" spc="-24" dirty="0">
                <a:solidFill>
                  <a:srgbClr val="FFFFFF"/>
                </a:solidFill>
                <a:latin typeface="Arial"/>
                <a:cs typeface="Arial"/>
                <a:sym typeface="Arial"/>
              </a:rPr>
              <a:t>-</a:t>
            </a:r>
            <a:fld id="{81D60167-4931-47E6-BA6A-407CBD079E47}" type="slidenum">
              <a:rPr kern="0">
                <a:solidFill>
                  <a:srgbClr val="FFFFFF"/>
                </a:solidFill>
                <a:latin typeface="Calibri Light"/>
                <a:cs typeface="Calibri Light"/>
                <a:sym typeface="Arial"/>
              </a:rPr>
              <a:pPr marL="14942" defTabSz="1219170">
                <a:buClr>
                  <a:srgbClr val="000000"/>
                </a:buClr>
                <a:defRPr/>
              </a:pPr>
              <a:t>60</a:t>
            </a:fld>
            <a:endParaRPr kern="0" dirty="0">
              <a:solidFill>
                <a:srgbClr val="FFFFFF"/>
              </a:solidFill>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307820"/>
            <a:ext cx="13847704" cy="930443"/>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defTabSz="1219170">
              <a:buClr>
                <a:srgbClr val="000000">
                  <a:lumMod val="50000"/>
                  <a:lumOff val="50000"/>
                </a:srgbClr>
              </a:buClr>
              <a:defRPr/>
            </a:pPr>
            <a:r>
              <a:rPr lang="en-US" sz="4267" kern="0">
                <a:solidFill>
                  <a:srgbClr val="FFFFFF"/>
                </a:solidFill>
                <a:latin typeface="Palatino Linotype"/>
                <a:sym typeface="Arial"/>
              </a:rPr>
              <a:t>Selecting columns</a:t>
            </a:r>
            <a:endParaRPr lang="en-US" sz="4267" kern="0" dirty="0">
              <a:solidFill>
                <a:srgbClr val="FFFFFF"/>
              </a:solidFill>
              <a:latin typeface="Palatino Linotype"/>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734942" y="1947892"/>
            <a:ext cx="3945213" cy="3710140"/>
          </a:xfrm>
          <a:prstGeom prst="rect">
            <a:avLst/>
          </a:prstGeom>
        </p:spPr>
        <p:txBody>
          <a:bodyPr vert="horz" wrap="square" lIns="0" tIns="16087" rIns="0" bIns="0" rtlCol="0">
            <a:spAutoFit/>
          </a:bodyPr>
          <a:lstStyle/>
          <a:p>
            <a:pPr marL="457189" indent="-457189" defTabSz="1219170">
              <a:buClr>
                <a:srgbClr val="000000"/>
              </a:buClr>
              <a:buFont typeface="Arial" panose="020B0604020202020204" pitchFamily="34" charset="0"/>
              <a:buChar char="•"/>
              <a:defRPr/>
            </a:pPr>
            <a:r>
              <a:rPr lang="en-US" sz="2667" kern="0" dirty="0">
                <a:solidFill>
                  <a:srgbClr val="000000"/>
                </a:solidFill>
                <a:latin typeface="Arial"/>
                <a:cs typeface="Arial"/>
                <a:sym typeface="Arial"/>
              </a:rPr>
              <a:t>Remember that a column is a Series object, so, for example, selecting the mag column in the earthquake data gives us the magnitudes of the earthquakes as a Series object:</a:t>
            </a:r>
          </a:p>
        </p:txBody>
      </p:sp>
      <p:pic>
        <p:nvPicPr>
          <p:cNvPr id="3" name="Picture 2">
            <a:extLst>
              <a:ext uri="{FF2B5EF4-FFF2-40B4-BE49-F238E27FC236}">
                <a16:creationId xmlns:a16="http://schemas.microsoft.com/office/drawing/2014/main" id="{ED681488-0EF1-4FE0-B5AF-347FB1003B46}"/>
              </a:ext>
            </a:extLst>
          </p:cNvPr>
          <p:cNvPicPr>
            <a:picLocks noChangeAspect="1"/>
          </p:cNvPicPr>
          <p:nvPr/>
        </p:nvPicPr>
        <p:blipFill>
          <a:blip r:embed="rId3"/>
          <a:stretch>
            <a:fillRect/>
          </a:stretch>
        </p:blipFill>
        <p:spPr>
          <a:xfrm>
            <a:off x="5282791" y="1345223"/>
            <a:ext cx="6477000" cy="4914900"/>
          </a:xfrm>
          <a:prstGeom prst="rect">
            <a:avLst/>
          </a:prstGeom>
        </p:spPr>
      </p:pic>
    </p:spTree>
    <p:extLst>
      <p:ext uri="{BB962C8B-B14F-4D97-AF65-F5344CB8AC3E}">
        <p14:creationId xmlns:p14="http://schemas.microsoft.com/office/powerpoint/2010/main" val="17771883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5627079" y="6260123"/>
            <a:ext cx="741877" cy="412355"/>
          </a:xfrm>
        </p:spPr>
        <p:txBody>
          <a:bodyPr/>
          <a:lstStyle/>
          <a:p>
            <a:pPr marL="14942" defTabSz="1219170">
              <a:buClr>
                <a:srgbClr val="000000"/>
              </a:buClr>
              <a:defRPr/>
            </a:pPr>
            <a:r>
              <a:rPr lang="en-US" kern="0" spc="-12" dirty="0">
                <a:solidFill>
                  <a:srgbClr val="FFFFFF"/>
                </a:solidFill>
                <a:latin typeface="Arial"/>
                <a:cs typeface="Arial"/>
                <a:sym typeface="Arial"/>
              </a:rPr>
              <a:t>1</a:t>
            </a:r>
            <a:r>
              <a:rPr lang="en-US" kern="0" spc="-24" dirty="0">
                <a:solidFill>
                  <a:srgbClr val="FFFFFF"/>
                </a:solidFill>
                <a:latin typeface="Arial"/>
                <a:cs typeface="Arial"/>
                <a:sym typeface="Arial"/>
              </a:rPr>
              <a:t>-</a:t>
            </a:r>
            <a:fld id="{81D60167-4931-47E6-BA6A-407CBD079E47}" type="slidenum">
              <a:rPr kern="0">
                <a:solidFill>
                  <a:srgbClr val="FFFFFF"/>
                </a:solidFill>
                <a:latin typeface="Calibri Light"/>
                <a:cs typeface="Calibri Light"/>
                <a:sym typeface="Arial"/>
              </a:rPr>
              <a:pPr marL="14942" defTabSz="1219170">
                <a:buClr>
                  <a:srgbClr val="000000"/>
                </a:buClr>
                <a:defRPr/>
              </a:pPr>
              <a:t>61</a:t>
            </a:fld>
            <a:endParaRPr kern="0" dirty="0">
              <a:solidFill>
                <a:srgbClr val="FFFFFF"/>
              </a:solidFill>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307820"/>
            <a:ext cx="13847704" cy="930443"/>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defTabSz="1219170">
              <a:buClr>
                <a:srgbClr val="000000">
                  <a:lumMod val="50000"/>
                  <a:lumOff val="50000"/>
                </a:srgbClr>
              </a:buClr>
              <a:defRPr/>
            </a:pPr>
            <a:r>
              <a:rPr lang="en-US" sz="4267" kern="0">
                <a:solidFill>
                  <a:srgbClr val="FFFFFF"/>
                </a:solidFill>
                <a:latin typeface="Palatino Linotype"/>
                <a:sym typeface="Arial"/>
              </a:rPr>
              <a:t>Selecting columns</a:t>
            </a:r>
            <a:endParaRPr lang="en-US" sz="4267" kern="0" dirty="0">
              <a:solidFill>
                <a:srgbClr val="FFFFFF"/>
              </a:solidFill>
              <a:latin typeface="Palatino Linotype"/>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734942" y="1947891"/>
            <a:ext cx="3945213" cy="3710140"/>
          </a:xfrm>
          <a:prstGeom prst="rect">
            <a:avLst/>
          </a:prstGeom>
        </p:spPr>
        <p:txBody>
          <a:bodyPr vert="horz" wrap="square" lIns="0" tIns="16087" rIns="0" bIns="0" rtlCol="0">
            <a:spAutoFit/>
          </a:bodyPr>
          <a:lstStyle/>
          <a:p>
            <a:pPr marL="457189" indent="-457189" defTabSz="1219170">
              <a:buClr>
                <a:srgbClr val="000000"/>
              </a:buClr>
              <a:buFont typeface="Arial" panose="020B0604020202020204" pitchFamily="34" charset="0"/>
              <a:buChar char="•"/>
              <a:defRPr/>
            </a:pPr>
            <a:r>
              <a:rPr lang="en-US" sz="2667" kern="0" dirty="0">
                <a:solidFill>
                  <a:srgbClr val="000000"/>
                </a:solidFill>
                <a:latin typeface="Arial"/>
                <a:cs typeface="Arial"/>
                <a:sym typeface="Arial"/>
              </a:rPr>
              <a:t>Pandas provides us with a few ways to select columns. </a:t>
            </a:r>
          </a:p>
          <a:p>
            <a:pPr marL="457189" indent="-457189" defTabSz="1219170">
              <a:buClr>
                <a:srgbClr val="000000"/>
              </a:buClr>
              <a:buFont typeface="Arial" panose="020B0604020202020204" pitchFamily="34" charset="0"/>
              <a:buChar char="•"/>
              <a:defRPr/>
            </a:pPr>
            <a:endParaRPr lang="en-US" sz="2667" kern="0" dirty="0">
              <a:solidFill>
                <a:srgbClr val="000000"/>
              </a:solidFill>
              <a:latin typeface="Arial"/>
              <a:cs typeface="Arial"/>
              <a:sym typeface="Arial"/>
            </a:endParaRPr>
          </a:p>
          <a:p>
            <a:pPr marL="457189" indent="-457189" defTabSz="1219170">
              <a:buClr>
                <a:srgbClr val="000000"/>
              </a:buClr>
              <a:buFont typeface="Arial" panose="020B0604020202020204" pitchFamily="34" charset="0"/>
              <a:buChar char="•"/>
              <a:defRPr/>
            </a:pPr>
            <a:r>
              <a:rPr lang="en-US" sz="2667" kern="0" dirty="0">
                <a:solidFill>
                  <a:srgbClr val="000000"/>
                </a:solidFill>
                <a:latin typeface="Arial"/>
                <a:cs typeface="Arial"/>
                <a:sym typeface="Arial"/>
              </a:rPr>
              <a:t>An alternative to using attribute notation to select a column is to access it with a dictionary-like notation:</a:t>
            </a:r>
          </a:p>
        </p:txBody>
      </p:sp>
      <p:pic>
        <p:nvPicPr>
          <p:cNvPr id="7" name="Picture 6">
            <a:extLst>
              <a:ext uri="{FF2B5EF4-FFF2-40B4-BE49-F238E27FC236}">
                <a16:creationId xmlns:a16="http://schemas.microsoft.com/office/drawing/2014/main" id="{9BBD0F4D-BCB0-4ABE-AB9F-BBEE60B38EF8}"/>
              </a:ext>
            </a:extLst>
          </p:cNvPr>
          <p:cNvPicPr>
            <a:picLocks noChangeAspect="1"/>
          </p:cNvPicPr>
          <p:nvPr/>
        </p:nvPicPr>
        <p:blipFill>
          <a:blip r:embed="rId3"/>
          <a:stretch>
            <a:fillRect/>
          </a:stretch>
        </p:blipFill>
        <p:spPr>
          <a:xfrm>
            <a:off x="5334000" y="1361592"/>
            <a:ext cx="6400800" cy="4775200"/>
          </a:xfrm>
          <a:prstGeom prst="rect">
            <a:avLst/>
          </a:prstGeom>
        </p:spPr>
      </p:pic>
    </p:spTree>
    <p:extLst>
      <p:ext uri="{BB962C8B-B14F-4D97-AF65-F5344CB8AC3E}">
        <p14:creationId xmlns:p14="http://schemas.microsoft.com/office/powerpoint/2010/main" val="99327241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5627079" y="6260123"/>
            <a:ext cx="741877" cy="412355"/>
          </a:xfrm>
        </p:spPr>
        <p:txBody>
          <a:bodyPr/>
          <a:lstStyle/>
          <a:p>
            <a:pPr marL="14942" defTabSz="1219170">
              <a:buClr>
                <a:srgbClr val="000000"/>
              </a:buClr>
              <a:defRPr/>
            </a:pPr>
            <a:r>
              <a:rPr lang="en-US" kern="0" spc="-12" dirty="0">
                <a:solidFill>
                  <a:srgbClr val="FFFFFF"/>
                </a:solidFill>
                <a:latin typeface="Arial"/>
                <a:cs typeface="Arial"/>
                <a:sym typeface="Arial"/>
              </a:rPr>
              <a:t>1</a:t>
            </a:r>
            <a:r>
              <a:rPr lang="en-US" kern="0" spc="-24" dirty="0">
                <a:solidFill>
                  <a:srgbClr val="FFFFFF"/>
                </a:solidFill>
                <a:latin typeface="Arial"/>
                <a:cs typeface="Arial"/>
                <a:sym typeface="Arial"/>
              </a:rPr>
              <a:t>-</a:t>
            </a:r>
            <a:fld id="{81D60167-4931-47E6-BA6A-407CBD079E47}" type="slidenum">
              <a:rPr kern="0">
                <a:solidFill>
                  <a:srgbClr val="FFFFFF"/>
                </a:solidFill>
                <a:latin typeface="Calibri Light"/>
                <a:cs typeface="Calibri Light"/>
                <a:sym typeface="Arial"/>
              </a:rPr>
              <a:pPr marL="14942" defTabSz="1219170">
                <a:buClr>
                  <a:srgbClr val="000000"/>
                </a:buClr>
                <a:defRPr/>
              </a:pPr>
              <a:t>62</a:t>
            </a:fld>
            <a:endParaRPr kern="0" dirty="0">
              <a:solidFill>
                <a:srgbClr val="FFFFFF"/>
              </a:solidFill>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307820"/>
            <a:ext cx="13847704" cy="930443"/>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defTabSz="1219170">
              <a:buClr>
                <a:srgbClr val="000000">
                  <a:lumMod val="50000"/>
                  <a:lumOff val="50000"/>
                </a:srgbClr>
              </a:buClr>
              <a:defRPr/>
            </a:pPr>
            <a:r>
              <a:rPr lang="en-US" sz="4267" kern="0" dirty="0">
                <a:solidFill>
                  <a:srgbClr val="FFFFFF"/>
                </a:solidFill>
                <a:latin typeface="Palatino Linotype"/>
                <a:sym typeface="Arial"/>
              </a:rPr>
              <a:t>Selecting columns</a:t>
            </a:r>
          </a:p>
        </p:txBody>
      </p:sp>
      <p:sp>
        <p:nvSpPr>
          <p:cNvPr id="4" name="object 2">
            <a:extLst>
              <a:ext uri="{FF2B5EF4-FFF2-40B4-BE49-F238E27FC236}">
                <a16:creationId xmlns:a16="http://schemas.microsoft.com/office/drawing/2014/main" id="{59C6EB5B-81CF-43FA-BC18-BF25A7F8CDD9}"/>
              </a:ext>
            </a:extLst>
          </p:cNvPr>
          <p:cNvSpPr txBox="1"/>
          <p:nvPr/>
        </p:nvSpPr>
        <p:spPr>
          <a:xfrm>
            <a:off x="957406" y="2304781"/>
            <a:ext cx="10277188" cy="2889275"/>
          </a:xfrm>
          <a:prstGeom prst="rect">
            <a:avLst/>
          </a:prstGeom>
        </p:spPr>
        <p:txBody>
          <a:bodyPr vert="horz" wrap="square" lIns="0" tIns="16087" rIns="0" bIns="0" rtlCol="0">
            <a:spAutoFit/>
          </a:bodyPr>
          <a:lstStyle/>
          <a:p>
            <a:pPr marL="457189" indent="-457189" defTabSz="1219170">
              <a:buClr>
                <a:srgbClr val="000000"/>
              </a:buClr>
              <a:buFont typeface="Arial" panose="020B0604020202020204" pitchFamily="34" charset="0"/>
              <a:buChar char="•"/>
              <a:defRPr/>
            </a:pPr>
            <a:r>
              <a:rPr lang="en-US" sz="2667" kern="0" dirty="0">
                <a:solidFill>
                  <a:srgbClr val="000000"/>
                </a:solidFill>
                <a:latin typeface="Arial"/>
                <a:cs typeface="Arial"/>
                <a:sym typeface="Arial"/>
              </a:rPr>
              <a:t>Note that we aren't limited to selecting one column at a time. </a:t>
            </a:r>
          </a:p>
          <a:p>
            <a:pPr marL="457189" indent="-457189" defTabSz="1219170">
              <a:buClr>
                <a:srgbClr val="000000"/>
              </a:buClr>
              <a:buFont typeface="Arial" panose="020B0604020202020204" pitchFamily="34" charset="0"/>
              <a:buChar char="•"/>
              <a:defRPr/>
            </a:pPr>
            <a:endParaRPr lang="en-US" sz="2667" kern="0" dirty="0">
              <a:solidFill>
                <a:srgbClr val="000000"/>
              </a:solidFill>
              <a:latin typeface="Arial"/>
              <a:cs typeface="Arial"/>
              <a:sym typeface="Arial"/>
            </a:endParaRPr>
          </a:p>
          <a:p>
            <a:pPr marL="457189" indent="-457189" defTabSz="1219170">
              <a:buClr>
                <a:srgbClr val="000000"/>
              </a:buClr>
              <a:buFont typeface="Arial" panose="020B0604020202020204" pitchFamily="34" charset="0"/>
              <a:buChar char="•"/>
              <a:defRPr/>
            </a:pPr>
            <a:r>
              <a:rPr lang="en-US" sz="2667" kern="0" dirty="0">
                <a:solidFill>
                  <a:srgbClr val="000000"/>
                </a:solidFill>
                <a:latin typeface="Arial"/>
                <a:cs typeface="Arial"/>
                <a:sym typeface="Arial"/>
              </a:rPr>
              <a:t>By passing a list to the dictionary lookup, we can select many columns, giving us a DataFrame object that is a subset of our original </a:t>
            </a:r>
            <a:r>
              <a:rPr lang="en-US" sz="2667" kern="0" dirty="0" err="1">
                <a:solidFill>
                  <a:srgbClr val="000000"/>
                </a:solidFill>
                <a:latin typeface="Arial"/>
                <a:cs typeface="Arial"/>
                <a:sym typeface="Arial"/>
              </a:rPr>
              <a:t>dataframe</a:t>
            </a:r>
            <a:r>
              <a:rPr lang="en-US" sz="2667" kern="0" dirty="0">
                <a:solidFill>
                  <a:srgbClr val="000000"/>
                </a:solidFill>
                <a:latin typeface="Arial"/>
                <a:cs typeface="Arial"/>
                <a:sym typeface="Arial"/>
              </a:rPr>
              <a:t>:</a:t>
            </a:r>
          </a:p>
          <a:p>
            <a:pPr marL="457189" indent="-457189" defTabSz="1219170">
              <a:buClr>
                <a:srgbClr val="000000"/>
              </a:buClr>
              <a:buFont typeface="Arial" panose="020B0604020202020204" pitchFamily="34" charset="0"/>
              <a:buChar char="•"/>
              <a:defRPr/>
            </a:pPr>
            <a:endParaRPr lang="en-US" sz="2667" kern="0" dirty="0">
              <a:solidFill>
                <a:srgbClr val="000000"/>
              </a:solidFill>
              <a:latin typeface="Arial"/>
              <a:cs typeface="Arial"/>
              <a:sym typeface="Arial"/>
            </a:endParaRPr>
          </a:p>
          <a:p>
            <a:pPr defTabSz="1219170">
              <a:buClr>
                <a:srgbClr val="000000"/>
              </a:buClr>
              <a:defRPr/>
            </a:pPr>
            <a:r>
              <a:rPr lang="en-US" sz="2667" kern="0" dirty="0">
                <a:solidFill>
                  <a:srgbClr val="ED7D31"/>
                </a:solidFill>
                <a:latin typeface="Arial"/>
                <a:cs typeface="Arial"/>
                <a:sym typeface="Arial"/>
              </a:rPr>
              <a:t>&gt;&gt;&gt; df[['mag', 'title']]</a:t>
            </a:r>
          </a:p>
        </p:txBody>
      </p:sp>
    </p:spTree>
    <p:extLst>
      <p:ext uri="{BB962C8B-B14F-4D97-AF65-F5344CB8AC3E}">
        <p14:creationId xmlns:p14="http://schemas.microsoft.com/office/powerpoint/2010/main" val="246217104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5627079" y="6260123"/>
            <a:ext cx="741877" cy="412355"/>
          </a:xfrm>
        </p:spPr>
        <p:txBody>
          <a:bodyPr/>
          <a:lstStyle/>
          <a:p>
            <a:pPr marL="14942" defTabSz="1219170">
              <a:buClr>
                <a:srgbClr val="000000"/>
              </a:buClr>
              <a:defRPr/>
            </a:pPr>
            <a:r>
              <a:rPr lang="en-US" kern="0" spc="-12" dirty="0">
                <a:solidFill>
                  <a:srgbClr val="FFFFFF"/>
                </a:solidFill>
                <a:latin typeface="Arial"/>
                <a:cs typeface="Arial"/>
                <a:sym typeface="Arial"/>
              </a:rPr>
              <a:t>1</a:t>
            </a:r>
            <a:r>
              <a:rPr lang="en-US" kern="0" spc="-24" dirty="0">
                <a:solidFill>
                  <a:srgbClr val="FFFFFF"/>
                </a:solidFill>
                <a:latin typeface="Arial"/>
                <a:cs typeface="Arial"/>
                <a:sym typeface="Arial"/>
              </a:rPr>
              <a:t>-</a:t>
            </a:r>
            <a:fld id="{81D60167-4931-47E6-BA6A-407CBD079E47}" type="slidenum">
              <a:rPr kern="0">
                <a:solidFill>
                  <a:srgbClr val="FFFFFF"/>
                </a:solidFill>
                <a:latin typeface="Calibri Light"/>
                <a:cs typeface="Calibri Light"/>
                <a:sym typeface="Arial"/>
              </a:rPr>
              <a:pPr marL="14942" defTabSz="1219170">
                <a:buClr>
                  <a:srgbClr val="000000"/>
                </a:buClr>
                <a:defRPr/>
              </a:pPr>
              <a:t>63</a:t>
            </a:fld>
            <a:endParaRPr kern="0" dirty="0">
              <a:solidFill>
                <a:srgbClr val="FFFFFF"/>
              </a:solidFill>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307820"/>
            <a:ext cx="13847704" cy="930443"/>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defTabSz="1219170">
              <a:buClr>
                <a:srgbClr val="000000">
                  <a:lumMod val="50000"/>
                  <a:lumOff val="50000"/>
                </a:srgbClr>
              </a:buClr>
              <a:defRPr/>
            </a:pPr>
            <a:r>
              <a:rPr lang="en-US" sz="4267" kern="0">
                <a:solidFill>
                  <a:srgbClr val="FFFFFF"/>
                </a:solidFill>
                <a:latin typeface="Palatino Linotype"/>
                <a:sym typeface="Arial"/>
              </a:rPr>
              <a:t>Selecting columns</a:t>
            </a:r>
            <a:endParaRPr lang="en-US" sz="4267" kern="0" dirty="0">
              <a:solidFill>
                <a:srgbClr val="FFFFFF"/>
              </a:solidFill>
              <a:latin typeface="Palatino Linotype"/>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957406" y="3125517"/>
            <a:ext cx="4669673" cy="1247543"/>
          </a:xfrm>
          <a:prstGeom prst="rect">
            <a:avLst/>
          </a:prstGeom>
        </p:spPr>
        <p:txBody>
          <a:bodyPr vert="horz" wrap="square" lIns="0" tIns="16087" rIns="0" bIns="0" rtlCol="0">
            <a:spAutoFit/>
          </a:bodyPr>
          <a:lstStyle/>
          <a:p>
            <a:pPr marL="457189" indent="-457189" defTabSz="1219170">
              <a:buClr>
                <a:srgbClr val="000000"/>
              </a:buClr>
              <a:buFont typeface="Arial" panose="020B0604020202020204" pitchFamily="34" charset="0"/>
              <a:buChar char="•"/>
              <a:defRPr/>
            </a:pPr>
            <a:r>
              <a:rPr lang="en-US" sz="2667" kern="0" dirty="0">
                <a:solidFill>
                  <a:srgbClr val="000000"/>
                </a:solidFill>
                <a:latin typeface="Arial"/>
                <a:cs typeface="Arial"/>
                <a:sym typeface="Arial"/>
              </a:rPr>
              <a:t>This gives us the full mag and title columns from the original </a:t>
            </a:r>
            <a:r>
              <a:rPr lang="en-US" sz="2667" kern="0" dirty="0" err="1">
                <a:solidFill>
                  <a:srgbClr val="000000"/>
                </a:solidFill>
                <a:latin typeface="Arial"/>
                <a:cs typeface="Arial"/>
                <a:sym typeface="Arial"/>
              </a:rPr>
              <a:t>dataframe</a:t>
            </a:r>
            <a:r>
              <a:rPr lang="en-US" sz="2667" kern="0" dirty="0">
                <a:solidFill>
                  <a:srgbClr val="000000"/>
                </a:solidFill>
                <a:latin typeface="Arial"/>
                <a:cs typeface="Arial"/>
                <a:sym typeface="Arial"/>
              </a:rPr>
              <a:t>:</a:t>
            </a:r>
            <a:endParaRPr lang="en-US" sz="2667" kern="0" dirty="0">
              <a:solidFill>
                <a:srgbClr val="ED7D31"/>
              </a:solidFill>
              <a:latin typeface="Arial"/>
              <a:cs typeface="Arial"/>
              <a:sym typeface="Arial"/>
            </a:endParaRPr>
          </a:p>
        </p:txBody>
      </p:sp>
      <p:pic>
        <p:nvPicPr>
          <p:cNvPr id="8" name="Picture 7">
            <a:extLst>
              <a:ext uri="{FF2B5EF4-FFF2-40B4-BE49-F238E27FC236}">
                <a16:creationId xmlns:a16="http://schemas.microsoft.com/office/drawing/2014/main" id="{CF109D6F-DEC0-4CC3-AF8C-DBDF59FDE0B7}"/>
              </a:ext>
            </a:extLst>
          </p:cNvPr>
          <p:cNvPicPr>
            <a:picLocks noChangeAspect="1"/>
          </p:cNvPicPr>
          <p:nvPr/>
        </p:nvPicPr>
        <p:blipFill>
          <a:blip r:embed="rId3"/>
          <a:stretch>
            <a:fillRect/>
          </a:stretch>
        </p:blipFill>
        <p:spPr>
          <a:xfrm>
            <a:off x="6096000" y="1388631"/>
            <a:ext cx="4410592" cy="4721123"/>
          </a:xfrm>
          <a:prstGeom prst="rect">
            <a:avLst/>
          </a:prstGeom>
        </p:spPr>
      </p:pic>
    </p:spTree>
    <p:extLst>
      <p:ext uri="{BB962C8B-B14F-4D97-AF65-F5344CB8AC3E}">
        <p14:creationId xmlns:p14="http://schemas.microsoft.com/office/powerpoint/2010/main" val="100788192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5627079" y="6260123"/>
            <a:ext cx="741877" cy="412355"/>
          </a:xfrm>
        </p:spPr>
        <p:txBody>
          <a:bodyPr/>
          <a:lstStyle/>
          <a:p>
            <a:pPr marL="14942" defTabSz="1219170">
              <a:buClr>
                <a:srgbClr val="000000"/>
              </a:buClr>
              <a:defRPr/>
            </a:pPr>
            <a:r>
              <a:rPr lang="en-US" kern="0" spc="-12" dirty="0">
                <a:solidFill>
                  <a:srgbClr val="FFFFFF"/>
                </a:solidFill>
                <a:latin typeface="Arial"/>
                <a:cs typeface="Arial"/>
                <a:sym typeface="Arial"/>
              </a:rPr>
              <a:t>1</a:t>
            </a:r>
            <a:r>
              <a:rPr lang="en-US" kern="0" spc="-24" dirty="0">
                <a:solidFill>
                  <a:srgbClr val="FFFFFF"/>
                </a:solidFill>
                <a:latin typeface="Arial"/>
                <a:cs typeface="Arial"/>
                <a:sym typeface="Arial"/>
              </a:rPr>
              <a:t>-</a:t>
            </a:r>
            <a:fld id="{81D60167-4931-47E6-BA6A-407CBD079E47}" type="slidenum">
              <a:rPr kern="0">
                <a:solidFill>
                  <a:srgbClr val="FFFFFF"/>
                </a:solidFill>
                <a:latin typeface="Calibri Light"/>
                <a:cs typeface="Calibri Light"/>
                <a:sym typeface="Arial"/>
              </a:rPr>
              <a:pPr marL="14942" defTabSz="1219170">
                <a:buClr>
                  <a:srgbClr val="000000"/>
                </a:buClr>
                <a:defRPr/>
              </a:pPr>
              <a:t>64</a:t>
            </a:fld>
            <a:endParaRPr kern="0" dirty="0">
              <a:solidFill>
                <a:srgbClr val="FFFFFF"/>
              </a:solidFill>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307820"/>
            <a:ext cx="13847704" cy="930443"/>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defTabSz="1219170">
              <a:buClr>
                <a:srgbClr val="000000">
                  <a:lumMod val="50000"/>
                  <a:lumOff val="50000"/>
                </a:srgbClr>
              </a:buClr>
              <a:defRPr/>
            </a:pPr>
            <a:r>
              <a:rPr lang="en-US" sz="4267" kern="0">
                <a:solidFill>
                  <a:srgbClr val="FFFFFF"/>
                </a:solidFill>
                <a:latin typeface="Palatino Linotype"/>
                <a:sym typeface="Arial"/>
              </a:rPr>
              <a:t>Selecting columns</a:t>
            </a:r>
            <a:endParaRPr lang="en-US" sz="4267" kern="0" dirty="0">
              <a:solidFill>
                <a:srgbClr val="FFFFFF"/>
              </a:solidFill>
              <a:latin typeface="Palatino Linotype"/>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990320" y="1689228"/>
            <a:ext cx="10015395" cy="4120573"/>
          </a:xfrm>
          <a:prstGeom prst="rect">
            <a:avLst/>
          </a:prstGeom>
        </p:spPr>
        <p:txBody>
          <a:bodyPr vert="horz" wrap="square" lIns="0" tIns="16087" rIns="0" bIns="0" rtlCol="0">
            <a:spAutoFit/>
          </a:bodyPr>
          <a:lstStyle/>
          <a:p>
            <a:pPr marL="457189" indent="-457189" defTabSz="1219170">
              <a:buClr>
                <a:srgbClr val="000000"/>
              </a:buClr>
              <a:buFont typeface="Arial" panose="020B0604020202020204" pitchFamily="34" charset="0"/>
              <a:buChar char="•"/>
              <a:defRPr/>
            </a:pPr>
            <a:r>
              <a:rPr lang="en-US" sz="2667" kern="0" dirty="0">
                <a:solidFill>
                  <a:srgbClr val="000000"/>
                </a:solidFill>
                <a:latin typeface="Arial"/>
                <a:cs typeface="Arial"/>
                <a:sym typeface="Arial"/>
              </a:rPr>
              <a:t>String methods are a very powerful way to select columns. </a:t>
            </a:r>
          </a:p>
          <a:p>
            <a:pPr marL="457189" indent="-457189" defTabSz="1219170">
              <a:buClr>
                <a:srgbClr val="000000"/>
              </a:buClr>
              <a:buFont typeface="Arial" panose="020B0604020202020204" pitchFamily="34" charset="0"/>
              <a:buChar char="•"/>
              <a:defRPr/>
            </a:pPr>
            <a:endParaRPr lang="en-US" sz="2667" kern="0" dirty="0">
              <a:solidFill>
                <a:srgbClr val="000000"/>
              </a:solidFill>
              <a:latin typeface="Arial"/>
              <a:cs typeface="Arial"/>
              <a:sym typeface="Arial"/>
            </a:endParaRPr>
          </a:p>
          <a:p>
            <a:pPr marL="457189" indent="-457189" defTabSz="1219170">
              <a:buClr>
                <a:srgbClr val="000000"/>
              </a:buClr>
              <a:buFont typeface="Arial" panose="020B0604020202020204" pitchFamily="34" charset="0"/>
              <a:buChar char="•"/>
              <a:defRPr/>
            </a:pPr>
            <a:r>
              <a:rPr lang="en-US" sz="2667" kern="0" dirty="0">
                <a:solidFill>
                  <a:srgbClr val="000000"/>
                </a:solidFill>
                <a:latin typeface="Arial"/>
                <a:cs typeface="Arial"/>
                <a:sym typeface="Arial"/>
              </a:rPr>
              <a:t>For example, if we wanted to select all the columns that start with mag, along with the title and time columns, we would do the following:</a:t>
            </a:r>
          </a:p>
          <a:p>
            <a:pPr marL="457189" indent="-457189" defTabSz="1219170">
              <a:buClr>
                <a:srgbClr val="000000"/>
              </a:buClr>
              <a:buFont typeface="Arial" panose="020B0604020202020204" pitchFamily="34" charset="0"/>
              <a:buChar char="•"/>
              <a:defRPr/>
            </a:pPr>
            <a:endParaRPr lang="en-US" sz="2667" kern="0" dirty="0">
              <a:solidFill>
                <a:srgbClr val="000000"/>
              </a:solidFill>
              <a:latin typeface="Arial"/>
              <a:cs typeface="Arial"/>
              <a:sym typeface="Arial"/>
            </a:endParaRPr>
          </a:p>
          <a:p>
            <a:pPr defTabSz="1219170">
              <a:buClr>
                <a:srgbClr val="000000"/>
              </a:buClr>
              <a:defRPr/>
            </a:pPr>
            <a:r>
              <a:rPr lang="en-US" sz="2667" kern="0" dirty="0">
                <a:solidFill>
                  <a:srgbClr val="ED7D31"/>
                </a:solidFill>
                <a:latin typeface="Arial"/>
                <a:cs typeface="Arial"/>
                <a:sym typeface="Arial"/>
              </a:rPr>
              <a:t>&gt;&gt;&gt; df[</a:t>
            </a:r>
          </a:p>
          <a:p>
            <a:pPr defTabSz="1219170">
              <a:buClr>
                <a:srgbClr val="000000"/>
              </a:buClr>
              <a:defRPr/>
            </a:pPr>
            <a:r>
              <a:rPr lang="en-US" sz="2667" kern="0" dirty="0">
                <a:solidFill>
                  <a:srgbClr val="ED7D31"/>
                </a:solidFill>
                <a:latin typeface="Arial"/>
                <a:cs typeface="Arial"/>
                <a:sym typeface="Arial"/>
              </a:rPr>
              <a:t>...     ['title', 'time'] </a:t>
            </a:r>
          </a:p>
          <a:p>
            <a:pPr defTabSz="1219170">
              <a:buClr>
                <a:srgbClr val="000000"/>
              </a:buClr>
              <a:defRPr/>
            </a:pPr>
            <a:r>
              <a:rPr lang="en-US" sz="2667" kern="0" dirty="0">
                <a:solidFill>
                  <a:srgbClr val="ED7D31"/>
                </a:solidFill>
                <a:latin typeface="Arial"/>
                <a:cs typeface="Arial"/>
                <a:sym typeface="Arial"/>
              </a:rPr>
              <a:t>...     + [col for col in </a:t>
            </a:r>
            <a:r>
              <a:rPr lang="en-US" sz="2667" kern="0" dirty="0" err="1">
                <a:solidFill>
                  <a:srgbClr val="ED7D31"/>
                </a:solidFill>
                <a:latin typeface="Arial"/>
                <a:cs typeface="Arial"/>
                <a:sym typeface="Arial"/>
              </a:rPr>
              <a:t>df.columns</a:t>
            </a:r>
            <a:r>
              <a:rPr lang="en-US" sz="2667" kern="0" dirty="0">
                <a:solidFill>
                  <a:srgbClr val="ED7D31"/>
                </a:solidFill>
                <a:latin typeface="Arial"/>
                <a:cs typeface="Arial"/>
                <a:sym typeface="Arial"/>
              </a:rPr>
              <a:t> if </a:t>
            </a:r>
            <a:r>
              <a:rPr lang="en-US" sz="2667" kern="0" dirty="0" err="1">
                <a:solidFill>
                  <a:srgbClr val="ED7D31"/>
                </a:solidFill>
                <a:latin typeface="Arial"/>
                <a:cs typeface="Arial"/>
                <a:sym typeface="Arial"/>
              </a:rPr>
              <a:t>col.startswith</a:t>
            </a:r>
            <a:r>
              <a:rPr lang="en-US" sz="2667" kern="0" dirty="0">
                <a:solidFill>
                  <a:srgbClr val="ED7D31"/>
                </a:solidFill>
                <a:latin typeface="Arial"/>
                <a:cs typeface="Arial"/>
                <a:sym typeface="Arial"/>
              </a:rPr>
              <a:t>('mag')]</a:t>
            </a:r>
          </a:p>
          <a:p>
            <a:pPr defTabSz="1219170">
              <a:buClr>
                <a:srgbClr val="000000"/>
              </a:buClr>
              <a:defRPr/>
            </a:pPr>
            <a:r>
              <a:rPr lang="en-US" sz="2667" kern="0" dirty="0">
                <a:solidFill>
                  <a:srgbClr val="ED7D31"/>
                </a:solidFill>
                <a:latin typeface="Arial"/>
                <a:cs typeface="Arial"/>
                <a:sym typeface="Arial"/>
              </a:rPr>
              <a:t>... ]</a:t>
            </a:r>
          </a:p>
        </p:txBody>
      </p:sp>
    </p:spTree>
    <p:extLst>
      <p:ext uri="{BB962C8B-B14F-4D97-AF65-F5344CB8AC3E}">
        <p14:creationId xmlns:p14="http://schemas.microsoft.com/office/powerpoint/2010/main" val="399448560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5627079" y="6260123"/>
            <a:ext cx="741877" cy="412355"/>
          </a:xfrm>
        </p:spPr>
        <p:txBody>
          <a:bodyPr/>
          <a:lstStyle/>
          <a:p>
            <a:pPr marL="14942" defTabSz="1219170">
              <a:buClr>
                <a:srgbClr val="000000"/>
              </a:buClr>
              <a:defRPr/>
            </a:pPr>
            <a:r>
              <a:rPr lang="en-US" kern="0" spc="-12" dirty="0">
                <a:solidFill>
                  <a:srgbClr val="FFFFFF"/>
                </a:solidFill>
                <a:latin typeface="Arial"/>
                <a:cs typeface="Arial"/>
                <a:sym typeface="Arial"/>
              </a:rPr>
              <a:t>1</a:t>
            </a:r>
            <a:r>
              <a:rPr lang="en-US" kern="0" spc="-24" dirty="0">
                <a:solidFill>
                  <a:srgbClr val="FFFFFF"/>
                </a:solidFill>
                <a:latin typeface="Arial"/>
                <a:cs typeface="Arial"/>
                <a:sym typeface="Arial"/>
              </a:rPr>
              <a:t>-</a:t>
            </a:r>
            <a:fld id="{81D60167-4931-47E6-BA6A-407CBD079E47}" type="slidenum">
              <a:rPr kern="0">
                <a:solidFill>
                  <a:srgbClr val="FFFFFF"/>
                </a:solidFill>
                <a:latin typeface="Calibri Light"/>
                <a:cs typeface="Calibri Light"/>
                <a:sym typeface="Arial"/>
              </a:rPr>
              <a:pPr marL="14942" defTabSz="1219170">
                <a:buClr>
                  <a:srgbClr val="000000"/>
                </a:buClr>
                <a:defRPr/>
              </a:pPr>
              <a:t>65</a:t>
            </a:fld>
            <a:endParaRPr kern="0" dirty="0">
              <a:solidFill>
                <a:srgbClr val="FFFFFF"/>
              </a:solidFill>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307820"/>
            <a:ext cx="13847704" cy="930443"/>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defTabSz="1219170">
              <a:buClr>
                <a:srgbClr val="000000">
                  <a:lumMod val="50000"/>
                  <a:lumOff val="50000"/>
                </a:srgbClr>
              </a:buClr>
              <a:defRPr/>
            </a:pPr>
            <a:r>
              <a:rPr lang="en-US" sz="4267" kern="0">
                <a:solidFill>
                  <a:srgbClr val="FFFFFF"/>
                </a:solidFill>
                <a:latin typeface="Palatino Linotype"/>
                <a:sym typeface="Arial"/>
              </a:rPr>
              <a:t>Selecting columns</a:t>
            </a:r>
            <a:endParaRPr lang="en-US" sz="4267" kern="0" dirty="0">
              <a:solidFill>
                <a:srgbClr val="FFFFFF"/>
              </a:solidFill>
              <a:latin typeface="Palatino Linotype"/>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529135" y="1484043"/>
            <a:ext cx="5839821" cy="4531006"/>
          </a:xfrm>
          <a:prstGeom prst="rect">
            <a:avLst/>
          </a:prstGeom>
        </p:spPr>
        <p:txBody>
          <a:bodyPr vert="horz" wrap="square" lIns="0" tIns="16087" rIns="0" bIns="0" rtlCol="0">
            <a:spAutoFit/>
          </a:bodyPr>
          <a:lstStyle/>
          <a:p>
            <a:pPr marL="457189" indent="-457189" defTabSz="1219170">
              <a:buClr>
                <a:srgbClr val="000000"/>
              </a:buClr>
              <a:buFont typeface="Arial" panose="020B0604020202020204" pitchFamily="34" charset="0"/>
              <a:buChar char="•"/>
              <a:defRPr/>
            </a:pPr>
            <a:r>
              <a:rPr lang="en-US" sz="2667" kern="0" dirty="0">
                <a:solidFill>
                  <a:srgbClr val="000000"/>
                </a:solidFill>
                <a:latin typeface="Arial"/>
                <a:cs typeface="Arial"/>
                <a:sym typeface="Arial"/>
              </a:rPr>
              <a:t>We get back a </a:t>
            </a:r>
            <a:r>
              <a:rPr lang="en-US" sz="2667" kern="0" dirty="0" err="1">
                <a:solidFill>
                  <a:srgbClr val="000000"/>
                </a:solidFill>
                <a:latin typeface="Arial"/>
                <a:cs typeface="Arial"/>
                <a:sym typeface="Arial"/>
              </a:rPr>
              <a:t>dataframe</a:t>
            </a:r>
            <a:r>
              <a:rPr lang="en-US" sz="2667" kern="0" dirty="0">
                <a:solidFill>
                  <a:srgbClr val="000000"/>
                </a:solidFill>
                <a:latin typeface="Arial"/>
                <a:cs typeface="Arial"/>
                <a:sym typeface="Arial"/>
              </a:rPr>
              <a:t> composed of the four columns that matched our criteria. </a:t>
            </a:r>
          </a:p>
          <a:p>
            <a:pPr marL="457189" indent="-457189" defTabSz="1219170">
              <a:buClr>
                <a:srgbClr val="000000"/>
              </a:buClr>
              <a:buFont typeface="Arial" panose="020B0604020202020204" pitchFamily="34" charset="0"/>
              <a:buChar char="•"/>
              <a:defRPr/>
            </a:pPr>
            <a:r>
              <a:rPr lang="en-US" sz="2667" kern="0" dirty="0">
                <a:solidFill>
                  <a:srgbClr val="000000"/>
                </a:solidFill>
                <a:latin typeface="Arial"/>
                <a:cs typeface="Arial"/>
                <a:sym typeface="Arial"/>
              </a:rPr>
              <a:t>Notice how the columns were returned in the order we requested, which is not the order they originally appeared in. </a:t>
            </a:r>
          </a:p>
          <a:p>
            <a:pPr marL="457189" indent="-457189" defTabSz="1219170">
              <a:buClr>
                <a:srgbClr val="000000"/>
              </a:buClr>
              <a:buFont typeface="Arial" panose="020B0604020202020204" pitchFamily="34" charset="0"/>
              <a:buChar char="•"/>
              <a:defRPr/>
            </a:pPr>
            <a:r>
              <a:rPr lang="en-US" sz="2667" kern="0" dirty="0">
                <a:solidFill>
                  <a:srgbClr val="000000"/>
                </a:solidFill>
                <a:latin typeface="Arial"/>
                <a:cs typeface="Arial"/>
                <a:sym typeface="Arial"/>
              </a:rPr>
              <a:t>This means that if we want to reorder our columns, all we have to do is select them in the order we want them to appear:</a:t>
            </a:r>
            <a:endParaRPr lang="en-US" sz="2667" kern="0" dirty="0">
              <a:solidFill>
                <a:srgbClr val="ED7D31"/>
              </a:solidFill>
              <a:latin typeface="Arial"/>
              <a:cs typeface="Arial"/>
              <a:sym typeface="Arial"/>
            </a:endParaRPr>
          </a:p>
        </p:txBody>
      </p:sp>
      <p:pic>
        <p:nvPicPr>
          <p:cNvPr id="10" name="Picture 9">
            <a:extLst>
              <a:ext uri="{FF2B5EF4-FFF2-40B4-BE49-F238E27FC236}">
                <a16:creationId xmlns:a16="http://schemas.microsoft.com/office/drawing/2014/main" id="{6DC42BBB-B193-4CF5-A8BB-CF0D87B8E886}"/>
              </a:ext>
            </a:extLst>
          </p:cNvPr>
          <p:cNvPicPr>
            <a:picLocks noChangeAspect="1"/>
          </p:cNvPicPr>
          <p:nvPr/>
        </p:nvPicPr>
        <p:blipFill>
          <a:blip r:embed="rId3"/>
          <a:stretch>
            <a:fillRect/>
          </a:stretch>
        </p:blipFill>
        <p:spPr>
          <a:xfrm>
            <a:off x="6554838" y="1798717"/>
            <a:ext cx="5440517" cy="3889971"/>
          </a:xfrm>
          <a:prstGeom prst="rect">
            <a:avLst/>
          </a:prstGeom>
        </p:spPr>
      </p:pic>
    </p:spTree>
    <p:extLst>
      <p:ext uri="{BB962C8B-B14F-4D97-AF65-F5344CB8AC3E}">
        <p14:creationId xmlns:p14="http://schemas.microsoft.com/office/powerpoint/2010/main" val="415671419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5627079" y="6260123"/>
            <a:ext cx="741877" cy="412355"/>
          </a:xfrm>
        </p:spPr>
        <p:txBody>
          <a:bodyPr/>
          <a:lstStyle/>
          <a:p>
            <a:pPr marL="14942" defTabSz="1219170">
              <a:buClr>
                <a:srgbClr val="000000"/>
              </a:buClr>
              <a:defRPr/>
            </a:pPr>
            <a:r>
              <a:rPr lang="en-US" kern="0" spc="-12" dirty="0">
                <a:solidFill>
                  <a:srgbClr val="FFFFFF"/>
                </a:solidFill>
                <a:latin typeface="Arial"/>
                <a:cs typeface="Arial"/>
                <a:sym typeface="Arial"/>
              </a:rPr>
              <a:t>1</a:t>
            </a:r>
            <a:r>
              <a:rPr lang="en-US" kern="0" spc="-24" dirty="0">
                <a:solidFill>
                  <a:srgbClr val="FFFFFF"/>
                </a:solidFill>
                <a:latin typeface="Arial"/>
                <a:cs typeface="Arial"/>
                <a:sym typeface="Arial"/>
              </a:rPr>
              <a:t>-</a:t>
            </a:r>
            <a:fld id="{81D60167-4931-47E6-BA6A-407CBD079E47}" type="slidenum">
              <a:rPr kern="0">
                <a:solidFill>
                  <a:srgbClr val="FFFFFF"/>
                </a:solidFill>
                <a:latin typeface="Calibri Light"/>
                <a:cs typeface="Calibri Light"/>
                <a:sym typeface="Arial"/>
              </a:rPr>
              <a:pPr marL="14942" defTabSz="1219170">
                <a:buClr>
                  <a:srgbClr val="000000"/>
                </a:buClr>
                <a:defRPr/>
              </a:pPr>
              <a:t>66</a:t>
            </a:fld>
            <a:endParaRPr kern="0" dirty="0">
              <a:solidFill>
                <a:srgbClr val="FFFFFF"/>
              </a:solidFill>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307820"/>
            <a:ext cx="13847704" cy="930443"/>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defTabSz="1219170">
              <a:buClr>
                <a:srgbClr val="000000">
                  <a:lumMod val="50000"/>
                  <a:lumOff val="50000"/>
                </a:srgbClr>
              </a:buClr>
              <a:defRPr/>
            </a:pPr>
            <a:r>
              <a:rPr lang="en-US" sz="4267" kern="0">
                <a:solidFill>
                  <a:srgbClr val="FFFFFF"/>
                </a:solidFill>
                <a:latin typeface="Palatino Linotype"/>
                <a:sym typeface="Arial"/>
              </a:rPr>
              <a:t>Selecting columns</a:t>
            </a:r>
            <a:endParaRPr lang="en-US" sz="4267" kern="0" dirty="0">
              <a:solidFill>
                <a:srgbClr val="FFFFFF"/>
              </a:solidFill>
              <a:latin typeface="Palatino Linotype"/>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891485" y="2099596"/>
            <a:ext cx="10954943" cy="3299707"/>
          </a:xfrm>
          <a:prstGeom prst="rect">
            <a:avLst/>
          </a:prstGeom>
        </p:spPr>
        <p:txBody>
          <a:bodyPr vert="horz" wrap="square" lIns="0" tIns="16087" rIns="0" bIns="0" rtlCol="0">
            <a:spAutoFit/>
          </a:bodyPr>
          <a:lstStyle/>
          <a:p>
            <a:pPr marL="457189" indent="-457189" defTabSz="1219170">
              <a:buClr>
                <a:srgbClr val="000000"/>
              </a:buClr>
              <a:buFont typeface="Arial" panose="020B0604020202020204" pitchFamily="34" charset="0"/>
              <a:buChar char="•"/>
              <a:defRPr/>
            </a:pPr>
            <a:r>
              <a:rPr lang="en-US" sz="2667" kern="0" dirty="0">
                <a:solidFill>
                  <a:srgbClr val="000000"/>
                </a:solidFill>
                <a:latin typeface="Arial"/>
                <a:cs typeface="Arial"/>
                <a:sym typeface="Arial"/>
              </a:rPr>
              <a:t>Let's break this example down. </a:t>
            </a:r>
          </a:p>
          <a:p>
            <a:pPr marL="457189" indent="-457189" defTabSz="1219170">
              <a:buClr>
                <a:srgbClr val="000000"/>
              </a:buClr>
              <a:buFont typeface="Arial" panose="020B0604020202020204" pitchFamily="34" charset="0"/>
              <a:buChar char="•"/>
              <a:defRPr/>
            </a:pPr>
            <a:endParaRPr lang="en-US" sz="2667" kern="0" dirty="0">
              <a:solidFill>
                <a:srgbClr val="000000"/>
              </a:solidFill>
              <a:latin typeface="Arial"/>
              <a:cs typeface="Arial"/>
              <a:sym typeface="Arial"/>
            </a:endParaRPr>
          </a:p>
          <a:p>
            <a:pPr marL="457189" indent="-457189" defTabSz="1219170">
              <a:buClr>
                <a:srgbClr val="000000"/>
              </a:buClr>
              <a:buFont typeface="Arial" panose="020B0604020202020204" pitchFamily="34" charset="0"/>
              <a:buChar char="•"/>
              <a:defRPr/>
            </a:pPr>
            <a:r>
              <a:rPr lang="en-US" sz="2667" kern="0" dirty="0">
                <a:solidFill>
                  <a:srgbClr val="000000"/>
                </a:solidFill>
                <a:latin typeface="Arial"/>
                <a:cs typeface="Arial"/>
                <a:sym typeface="Arial"/>
              </a:rPr>
              <a:t>We used a list comprehension to go through each of the columns in the </a:t>
            </a:r>
            <a:r>
              <a:rPr lang="en-US" sz="2667" kern="0" dirty="0" err="1">
                <a:solidFill>
                  <a:srgbClr val="000000"/>
                </a:solidFill>
                <a:latin typeface="Arial"/>
                <a:cs typeface="Arial"/>
                <a:sym typeface="Arial"/>
              </a:rPr>
              <a:t>dataframe</a:t>
            </a:r>
            <a:r>
              <a:rPr lang="en-US" sz="2667" kern="0" dirty="0">
                <a:solidFill>
                  <a:srgbClr val="000000"/>
                </a:solidFill>
                <a:latin typeface="Arial"/>
                <a:cs typeface="Arial"/>
                <a:sym typeface="Arial"/>
              </a:rPr>
              <a:t> and only keep the ones whose names started with mag:</a:t>
            </a:r>
          </a:p>
          <a:p>
            <a:pPr marL="457189" indent="-457189" defTabSz="1219170">
              <a:buClr>
                <a:srgbClr val="000000"/>
              </a:buClr>
              <a:buFont typeface="Arial" panose="020B0604020202020204" pitchFamily="34" charset="0"/>
              <a:buChar char="•"/>
              <a:defRPr/>
            </a:pPr>
            <a:endParaRPr lang="en-US" sz="2667" kern="0" dirty="0">
              <a:solidFill>
                <a:srgbClr val="000000"/>
              </a:solidFill>
              <a:latin typeface="Arial"/>
              <a:cs typeface="Arial"/>
              <a:sym typeface="Arial"/>
            </a:endParaRPr>
          </a:p>
          <a:p>
            <a:pPr defTabSz="1219170">
              <a:buClr>
                <a:srgbClr val="000000"/>
              </a:buClr>
              <a:defRPr/>
            </a:pPr>
            <a:r>
              <a:rPr lang="en-US" sz="2667" kern="0" dirty="0">
                <a:solidFill>
                  <a:srgbClr val="ED7D31"/>
                </a:solidFill>
                <a:latin typeface="Arial"/>
                <a:cs typeface="Arial"/>
                <a:sym typeface="Arial"/>
              </a:rPr>
              <a:t>&gt;&gt;&gt; [col for col in </a:t>
            </a:r>
            <a:r>
              <a:rPr lang="en-US" sz="2667" kern="0" dirty="0" err="1">
                <a:solidFill>
                  <a:srgbClr val="ED7D31"/>
                </a:solidFill>
                <a:latin typeface="Arial"/>
                <a:cs typeface="Arial"/>
                <a:sym typeface="Arial"/>
              </a:rPr>
              <a:t>df.columns</a:t>
            </a:r>
            <a:r>
              <a:rPr lang="en-US" sz="2667" kern="0" dirty="0">
                <a:solidFill>
                  <a:srgbClr val="ED7D31"/>
                </a:solidFill>
                <a:latin typeface="Arial"/>
                <a:cs typeface="Arial"/>
                <a:sym typeface="Arial"/>
              </a:rPr>
              <a:t> if </a:t>
            </a:r>
            <a:r>
              <a:rPr lang="en-US" sz="2667" kern="0" dirty="0" err="1">
                <a:solidFill>
                  <a:srgbClr val="ED7D31"/>
                </a:solidFill>
                <a:latin typeface="Arial"/>
                <a:cs typeface="Arial"/>
                <a:sym typeface="Arial"/>
              </a:rPr>
              <a:t>col.startswith</a:t>
            </a:r>
            <a:r>
              <a:rPr lang="en-US" sz="2667" kern="0" dirty="0">
                <a:solidFill>
                  <a:srgbClr val="ED7D31"/>
                </a:solidFill>
                <a:latin typeface="Arial"/>
                <a:cs typeface="Arial"/>
                <a:sym typeface="Arial"/>
              </a:rPr>
              <a:t>('mag')]</a:t>
            </a:r>
          </a:p>
          <a:p>
            <a:pPr defTabSz="1219170">
              <a:buClr>
                <a:srgbClr val="000000"/>
              </a:buClr>
              <a:defRPr/>
            </a:pPr>
            <a:r>
              <a:rPr lang="en-US" sz="2667" kern="0" dirty="0">
                <a:solidFill>
                  <a:srgbClr val="ED7D31"/>
                </a:solidFill>
                <a:latin typeface="Arial"/>
                <a:cs typeface="Arial"/>
                <a:sym typeface="Arial"/>
              </a:rPr>
              <a:t>['mag', '</a:t>
            </a:r>
            <a:r>
              <a:rPr lang="en-US" sz="2667" kern="0" dirty="0" err="1">
                <a:solidFill>
                  <a:srgbClr val="ED7D31"/>
                </a:solidFill>
                <a:latin typeface="Arial"/>
                <a:cs typeface="Arial"/>
                <a:sym typeface="Arial"/>
              </a:rPr>
              <a:t>magType</a:t>
            </a:r>
            <a:r>
              <a:rPr lang="en-US" sz="2667" kern="0" dirty="0">
                <a:solidFill>
                  <a:srgbClr val="ED7D31"/>
                </a:solidFill>
                <a:latin typeface="Arial"/>
                <a:cs typeface="Arial"/>
                <a:sym typeface="Arial"/>
              </a:rPr>
              <a:t>']</a:t>
            </a:r>
          </a:p>
        </p:txBody>
      </p:sp>
    </p:spTree>
    <p:extLst>
      <p:ext uri="{BB962C8B-B14F-4D97-AF65-F5344CB8AC3E}">
        <p14:creationId xmlns:p14="http://schemas.microsoft.com/office/powerpoint/2010/main" val="56466993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5627079" y="6260123"/>
            <a:ext cx="741877" cy="412355"/>
          </a:xfrm>
        </p:spPr>
        <p:txBody>
          <a:bodyPr/>
          <a:lstStyle/>
          <a:p>
            <a:pPr marL="14942" defTabSz="1219170">
              <a:buClr>
                <a:srgbClr val="000000"/>
              </a:buClr>
              <a:defRPr/>
            </a:pPr>
            <a:r>
              <a:rPr lang="en-US" kern="0" spc="-12" dirty="0">
                <a:solidFill>
                  <a:srgbClr val="FFFFFF"/>
                </a:solidFill>
                <a:latin typeface="Arial"/>
                <a:cs typeface="Arial"/>
                <a:sym typeface="Arial"/>
              </a:rPr>
              <a:t>1</a:t>
            </a:r>
            <a:r>
              <a:rPr lang="en-US" kern="0" spc="-24" dirty="0">
                <a:solidFill>
                  <a:srgbClr val="FFFFFF"/>
                </a:solidFill>
                <a:latin typeface="Arial"/>
                <a:cs typeface="Arial"/>
                <a:sym typeface="Arial"/>
              </a:rPr>
              <a:t>-</a:t>
            </a:r>
            <a:fld id="{81D60167-4931-47E6-BA6A-407CBD079E47}" type="slidenum">
              <a:rPr kern="0">
                <a:solidFill>
                  <a:srgbClr val="FFFFFF"/>
                </a:solidFill>
                <a:latin typeface="Calibri Light"/>
                <a:cs typeface="Calibri Light"/>
                <a:sym typeface="Arial"/>
              </a:rPr>
              <a:pPr marL="14942" defTabSz="1219170">
                <a:buClr>
                  <a:srgbClr val="000000"/>
                </a:buClr>
                <a:defRPr/>
              </a:pPr>
              <a:t>67</a:t>
            </a:fld>
            <a:endParaRPr kern="0" dirty="0">
              <a:solidFill>
                <a:srgbClr val="FFFFFF"/>
              </a:solidFill>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307820"/>
            <a:ext cx="13847704" cy="930443"/>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defTabSz="1219170">
              <a:buClr>
                <a:srgbClr val="000000">
                  <a:lumMod val="50000"/>
                  <a:lumOff val="50000"/>
                </a:srgbClr>
              </a:buClr>
              <a:defRPr/>
            </a:pPr>
            <a:r>
              <a:rPr lang="en-US" sz="4267" kern="0">
                <a:solidFill>
                  <a:srgbClr val="FFFFFF"/>
                </a:solidFill>
                <a:latin typeface="Palatino Linotype"/>
                <a:sym typeface="Arial"/>
              </a:rPr>
              <a:t>Selecting columns</a:t>
            </a:r>
            <a:endParaRPr lang="en-US" sz="4267" kern="0" dirty="0">
              <a:solidFill>
                <a:srgbClr val="FFFFFF"/>
              </a:solidFill>
              <a:latin typeface="Palatino Linotype"/>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618529" y="2509964"/>
            <a:ext cx="10954943" cy="2478841"/>
          </a:xfrm>
          <a:prstGeom prst="rect">
            <a:avLst/>
          </a:prstGeom>
        </p:spPr>
        <p:txBody>
          <a:bodyPr vert="horz" wrap="square" lIns="0" tIns="16087" rIns="0" bIns="0" rtlCol="0">
            <a:spAutoFit/>
          </a:bodyPr>
          <a:lstStyle/>
          <a:p>
            <a:pPr marL="457189" indent="-457189" defTabSz="1219170">
              <a:buClr>
                <a:srgbClr val="000000"/>
              </a:buClr>
              <a:buFont typeface="Arial" panose="020B0604020202020204" pitchFamily="34" charset="0"/>
              <a:buChar char="•"/>
              <a:defRPr/>
            </a:pPr>
            <a:r>
              <a:rPr lang="en-US" sz="2667" kern="0" dirty="0">
                <a:solidFill>
                  <a:srgbClr val="000000"/>
                </a:solidFill>
                <a:latin typeface="Arial"/>
                <a:cs typeface="Arial"/>
                <a:sym typeface="Arial"/>
              </a:rPr>
              <a:t>Then, we added this result to the other two columns we wanted to keep (title and time):</a:t>
            </a:r>
          </a:p>
          <a:p>
            <a:pPr marL="457189" indent="-457189" defTabSz="1219170">
              <a:buClr>
                <a:srgbClr val="000000"/>
              </a:buClr>
              <a:buFont typeface="Arial" panose="020B0604020202020204" pitchFamily="34" charset="0"/>
              <a:buChar char="•"/>
              <a:defRPr/>
            </a:pPr>
            <a:endParaRPr lang="en-US" sz="2667" kern="0" dirty="0">
              <a:solidFill>
                <a:srgbClr val="000000"/>
              </a:solidFill>
              <a:latin typeface="Arial"/>
              <a:cs typeface="Arial"/>
              <a:sym typeface="Arial"/>
            </a:endParaRPr>
          </a:p>
          <a:p>
            <a:pPr defTabSz="1219170">
              <a:buClr>
                <a:srgbClr val="000000"/>
              </a:buClr>
              <a:defRPr/>
            </a:pPr>
            <a:r>
              <a:rPr lang="en-US" sz="2667" kern="0" dirty="0">
                <a:solidFill>
                  <a:srgbClr val="ED7D31"/>
                </a:solidFill>
                <a:latin typeface="Arial"/>
                <a:cs typeface="Arial"/>
                <a:sym typeface="Arial"/>
              </a:rPr>
              <a:t>&gt;&gt;&gt; ['title', 'time'] \</a:t>
            </a:r>
          </a:p>
          <a:p>
            <a:pPr defTabSz="1219170">
              <a:buClr>
                <a:srgbClr val="000000"/>
              </a:buClr>
              <a:defRPr/>
            </a:pPr>
            <a:r>
              <a:rPr lang="en-US" sz="2667" kern="0" dirty="0">
                <a:solidFill>
                  <a:srgbClr val="ED7D31"/>
                </a:solidFill>
                <a:latin typeface="Arial"/>
                <a:cs typeface="Arial"/>
                <a:sym typeface="Arial"/>
              </a:rPr>
              <a:t>... + [col for col in </a:t>
            </a:r>
            <a:r>
              <a:rPr lang="en-US" sz="2667" kern="0" dirty="0" err="1">
                <a:solidFill>
                  <a:srgbClr val="ED7D31"/>
                </a:solidFill>
                <a:latin typeface="Arial"/>
                <a:cs typeface="Arial"/>
                <a:sym typeface="Arial"/>
              </a:rPr>
              <a:t>df.columns</a:t>
            </a:r>
            <a:r>
              <a:rPr lang="en-US" sz="2667" kern="0" dirty="0">
                <a:solidFill>
                  <a:srgbClr val="ED7D31"/>
                </a:solidFill>
                <a:latin typeface="Arial"/>
                <a:cs typeface="Arial"/>
                <a:sym typeface="Arial"/>
              </a:rPr>
              <a:t> if </a:t>
            </a:r>
            <a:r>
              <a:rPr lang="en-US" sz="2667" kern="0" dirty="0" err="1">
                <a:solidFill>
                  <a:srgbClr val="ED7D31"/>
                </a:solidFill>
                <a:latin typeface="Arial"/>
                <a:cs typeface="Arial"/>
                <a:sym typeface="Arial"/>
              </a:rPr>
              <a:t>col.startswith</a:t>
            </a:r>
            <a:r>
              <a:rPr lang="en-US" sz="2667" kern="0" dirty="0">
                <a:solidFill>
                  <a:srgbClr val="ED7D31"/>
                </a:solidFill>
                <a:latin typeface="Arial"/>
                <a:cs typeface="Arial"/>
                <a:sym typeface="Arial"/>
              </a:rPr>
              <a:t>('mag')]</a:t>
            </a:r>
          </a:p>
          <a:p>
            <a:pPr defTabSz="1219170">
              <a:buClr>
                <a:srgbClr val="000000"/>
              </a:buClr>
              <a:defRPr/>
            </a:pPr>
            <a:r>
              <a:rPr lang="en-US" sz="2667" kern="0" dirty="0">
                <a:solidFill>
                  <a:srgbClr val="ED7D31"/>
                </a:solidFill>
                <a:latin typeface="Arial"/>
                <a:cs typeface="Arial"/>
                <a:sym typeface="Arial"/>
              </a:rPr>
              <a:t>['title', 'time', 'mag', '</a:t>
            </a:r>
            <a:r>
              <a:rPr lang="en-US" sz="2667" kern="0" dirty="0" err="1">
                <a:solidFill>
                  <a:srgbClr val="ED7D31"/>
                </a:solidFill>
                <a:latin typeface="Arial"/>
                <a:cs typeface="Arial"/>
                <a:sym typeface="Arial"/>
              </a:rPr>
              <a:t>magType</a:t>
            </a:r>
            <a:r>
              <a:rPr lang="en-US" sz="2667" kern="0" dirty="0">
                <a:solidFill>
                  <a:srgbClr val="ED7D31"/>
                </a:solidFill>
                <a:latin typeface="Arial"/>
                <a:cs typeface="Arial"/>
                <a:sym typeface="Arial"/>
              </a:rPr>
              <a:t>']</a:t>
            </a:r>
          </a:p>
        </p:txBody>
      </p:sp>
    </p:spTree>
    <p:extLst>
      <p:ext uri="{BB962C8B-B14F-4D97-AF65-F5344CB8AC3E}">
        <p14:creationId xmlns:p14="http://schemas.microsoft.com/office/powerpoint/2010/main" val="73765224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5627079" y="6260123"/>
            <a:ext cx="741877" cy="412355"/>
          </a:xfrm>
        </p:spPr>
        <p:txBody>
          <a:bodyPr/>
          <a:lstStyle/>
          <a:p>
            <a:pPr marL="14942" defTabSz="1219170">
              <a:buClr>
                <a:srgbClr val="000000"/>
              </a:buClr>
              <a:defRPr/>
            </a:pPr>
            <a:r>
              <a:rPr lang="en-US" kern="0" spc="-12" dirty="0">
                <a:solidFill>
                  <a:srgbClr val="FFFFFF"/>
                </a:solidFill>
                <a:latin typeface="Arial"/>
                <a:cs typeface="Arial"/>
                <a:sym typeface="Arial"/>
              </a:rPr>
              <a:t>1</a:t>
            </a:r>
            <a:r>
              <a:rPr lang="en-US" kern="0" spc="-24" dirty="0">
                <a:solidFill>
                  <a:srgbClr val="FFFFFF"/>
                </a:solidFill>
                <a:latin typeface="Arial"/>
                <a:cs typeface="Arial"/>
                <a:sym typeface="Arial"/>
              </a:rPr>
              <a:t>-</a:t>
            </a:r>
            <a:fld id="{81D60167-4931-47E6-BA6A-407CBD079E47}" type="slidenum">
              <a:rPr kern="0">
                <a:solidFill>
                  <a:srgbClr val="FFFFFF"/>
                </a:solidFill>
                <a:latin typeface="Calibri Light"/>
                <a:cs typeface="Calibri Light"/>
                <a:sym typeface="Arial"/>
              </a:rPr>
              <a:pPr marL="14942" defTabSz="1219170">
                <a:buClr>
                  <a:srgbClr val="000000"/>
                </a:buClr>
                <a:defRPr/>
              </a:pPr>
              <a:t>68</a:t>
            </a:fld>
            <a:endParaRPr kern="0" dirty="0">
              <a:solidFill>
                <a:srgbClr val="FFFFFF"/>
              </a:solidFill>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307820"/>
            <a:ext cx="13847704" cy="930443"/>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defTabSz="1219170">
              <a:buClr>
                <a:srgbClr val="000000">
                  <a:lumMod val="50000"/>
                  <a:lumOff val="50000"/>
                </a:srgbClr>
              </a:buClr>
              <a:defRPr/>
            </a:pPr>
            <a:r>
              <a:rPr lang="en-US" sz="4267" kern="0">
                <a:solidFill>
                  <a:srgbClr val="FFFFFF"/>
                </a:solidFill>
                <a:latin typeface="Palatino Linotype"/>
                <a:sym typeface="Arial"/>
              </a:rPr>
              <a:t>Selecting columns</a:t>
            </a:r>
            <a:endParaRPr lang="en-US" sz="4267" kern="0" dirty="0">
              <a:solidFill>
                <a:srgbClr val="FFFFFF"/>
              </a:solidFill>
              <a:latin typeface="Palatino Linotype"/>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618529" y="2304780"/>
            <a:ext cx="10954943" cy="2889275"/>
          </a:xfrm>
          <a:prstGeom prst="rect">
            <a:avLst/>
          </a:prstGeom>
        </p:spPr>
        <p:txBody>
          <a:bodyPr vert="horz" wrap="square" lIns="0" tIns="16087" rIns="0" bIns="0" rtlCol="0">
            <a:spAutoFit/>
          </a:bodyPr>
          <a:lstStyle/>
          <a:p>
            <a:pPr marL="457189" indent="-457189" defTabSz="1219170">
              <a:buClr>
                <a:srgbClr val="000000"/>
              </a:buClr>
              <a:buFont typeface="Arial" panose="020B0604020202020204" pitchFamily="34" charset="0"/>
              <a:buChar char="•"/>
              <a:defRPr/>
            </a:pPr>
            <a:r>
              <a:rPr lang="en-US" sz="2667" kern="0" dirty="0">
                <a:solidFill>
                  <a:srgbClr val="000000"/>
                </a:solidFill>
                <a:latin typeface="Arial"/>
                <a:cs typeface="Arial"/>
                <a:sym typeface="Arial"/>
              </a:rPr>
              <a:t>Finally, we were able to use this list to run the actual column selection on the </a:t>
            </a:r>
            <a:r>
              <a:rPr lang="en-US" sz="2667" kern="0" dirty="0" err="1">
                <a:solidFill>
                  <a:srgbClr val="000000"/>
                </a:solidFill>
                <a:latin typeface="Arial"/>
                <a:cs typeface="Arial"/>
                <a:sym typeface="Arial"/>
              </a:rPr>
              <a:t>dataframe</a:t>
            </a:r>
            <a:r>
              <a:rPr lang="en-US" sz="2667" kern="0" dirty="0">
                <a:solidFill>
                  <a:srgbClr val="000000"/>
                </a:solidFill>
                <a:latin typeface="Arial"/>
                <a:cs typeface="Arial"/>
                <a:sym typeface="Arial"/>
              </a:rPr>
              <a:t>, resulting in the </a:t>
            </a:r>
            <a:r>
              <a:rPr lang="en-US" sz="2667" kern="0" dirty="0" err="1">
                <a:solidFill>
                  <a:srgbClr val="000000"/>
                </a:solidFill>
                <a:latin typeface="Arial"/>
                <a:cs typeface="Arial"/>
                <a:sym typeface="Arial"/>
              </a:rPr>
              <a:t>dataframe</a:t>
            </a:r>
            <a:r>
              <a:rPr lang="en-US" sz="2667" kern="0" dirty="0">
                <a:solidFill>
                  <a:srgbClr val="000000"/>
                </a:solidFill>
                <a:latin typeface="Arial"/>
                <a:cs typeface="Arial"/>
                <a:sym typeface="Arial"/>
              </a:rPr>
              <a:t> in previous Figure:</a:t>
            </a:r>
          </a:p>
          <a:p>
            <a:pPr marL="457189" indent="-457189" defTabSz="1219170">
              <a:buClr>
                <a:srgbClr val="000000"/>
              </a:buClr>
              <a:buFont typeface="Arial" panose="020B0604020202020204" pitchFamily="34" charset="0"/>
              <a:buChar char="•"/>
              <a:defRPr/>
            </a:pPr>
            <a:endParaRPr lang="en-US" sz="2667" kern="0" dirty="0">
              <a:solidFill>
                <a:srgbClr val="000000"/>
              </a:solidFill>
              <a:latin typeface="Arial"/>
              <a:cs typeface="Arial"/>
              <a:sym typeface="Arial"/>
            </a:endParaRPr>
          </a:p>
          <a:p>
            <a:pPr defTabSz="1219170">
              <a:buClr>
                <a:srgbClr val="000000"/>
              </a:buClr>
              <a:defRPr/>
            </a:pPr>
            <a:r>
              <a:rPr lang="en-US" sz="2667" kern="0" dirty="0">
                <a:solidFill>
                  <a:srgbClr val="ED7D31"/>
                </a:solidFill>
                <a:latin typeface="Arial"/>
                <a:cs typeface="Arial"/>
                <a:sym typeface="Arial"/>
              </a:rPr>
              <a:t>&gt;&gt;&gt; df[</a:t>
            </a:r>
          </a:p>
          <a:p>
            <a:pPr defTabSz="1219170">
              <a:buClr>
                <a:srgbClr val="000000"/>
              </a:buClr>
              <a:defRPr/>
            </a:pPr>
            <a:r>
              <a:rPr lang="en-US" sz="2667" kern="0" dirty="0">
                <a:solidFill>
                  <a:srgbClr val="ED7D31"/>
                </a:solidFill>
                <a:latin typeface="Arial"/>
                <a:cs typeface="Arial"/>
                <a:sym typeface="Arial"/>
              </a:rPr>
              <a:t>...     ['title', 'time'] </a:t>
            </a:r>
          </a:p>
          <a:p>
            <a:pPr defTabSz="1219170">
              <a:buClr>
                <a:srgbClr val="000000"/>
              </a:buClr>
              <a:defRPr/>
            </a:pPr>
            <a:r>
              <a:rPr lang="en-US" sz="2667" kern="0" dirty="0">
                <a:solidFill>
                  <a:srgbClr val="ED7D31"/>
                </a:solidFill>
                <a:latin typeface="Arial"/>
                <a:cs typeface="Arial"/>
                <a:sym typeface="Arial"/>
              </a:rPr>
              <a:t>...     + [col for col in </a:t>
            </a:r>
            <a:r>
              <a:rPr lang="en-US" sz="2667" kern="0" dirty="0" err="1">
                <a:solidFill>
                  <a:srgbClr val="ED7D31"/>
                </a:solidFill>
                <a:latin typeface="Arial"/>
                <a:cs typeface="Arial"/>
                <a:sym typeface="Arial"/>
              </a:rPr>
              <a:t>df.columns</a:t>
            </a:r>
            <a:r>
              <a:rPr lang="en-US" sz="2667" kern="0" dirty="0">
                <a:solidFill>
                  <a:srgbClr val="ED7D31"/>
                </a:solidFill>
                <a:latin typeface="Arial"/>
                <a:cs typeface="Arial"/>
                <a:sym typeface="Arial"/>
              </a:rPr>
              <a:t> if </a:t>
            </a:r>
            <a:r>
              <a:rPr lang="en-US" sz="2667" kern="0" dirty="0" err="1">
                <a:solidFill>
                  <a:srgbClr val="ED7D31"/>
                </a:solidFill>
                <a:latin typeface="Arial"/>
                <a:cs typeface="Arial"/>
                <a:sym typeface="Arial"/>
              </a:rPr>
              <a:t>col.startswith</a:t>
            </a:r>
            <a:r>
              <a:rPr lang="en-US" sz="2667" kern="0" dirty="0">
                <a:solidFill>
                  <a:srgbClr val="ED7D31"/>
                </a:solidFill>
                <a:latin typeface="Arial"/>
                <a:cs typeface="Arial"/>
                <a:sym typeface="Arial"/>
              </a:rPr>
              <a:t>('mag')]</a:t>
            </a:r>
          </a:p>
          <a:p>
            <a:pPr defTabSz="1219170">
              <a:buClr>
                <a:srgbClr val="000000"/>
              </a:buClr>
              <a:defRPr/>
            </a:pPr>
            <a:r>
              <a:rPr lang="en-US" sz="2667" kern="0" dirty="0">
                <a:solidFill>
                  <a:srgbClr val="ED7D31"/>
                </a:solidFill>
                <a:latin typeface="Arial"/>
                <a:cs typeface="Arial"/>
                <a:sym typeface="Arial"/>
              </a:rPr>
              <a:t>... ]</a:t>
            </a:r>
          </a:p>
        </p:txBody>
      </p:sp>
    </p:spTree>
    <p:extLst>
      <p:ext uri="{BB962C8B-B14F-4D97-AF65-F5344CB8AC3E}">
        <p14:creationId xmlns:p14="http://schemas.microsoft.com/office/powerpoint/2010/main" val="352575327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5627079" y="6260123"/>
            <a:ext cx="741877" cy="412355"/>
          </a:xfrm>
        </p:spPr>
        <p:txBody>
          <a:bodyPr/>
          <a:lstStyle/>
          <a:p>
            <a:pPr marL="14942" defTabSz="1219170">
              <a:buClr>
                <a:srgbClr val="000000"/>
              </a:buClr>
              <a:defRPr/>
            </a:pPr>
            <a:r>
              <a:rPr lang="en-US" kern="0" spc="-12" dirty="0">
                <a:solidFill>
                  <a:srgbClr val="FFFFFF"/>
                </a:solidFill>
                <a:latin typeface="Arial"/>
                <a:cs typeface="Arial"/>
                <a:sym typeface="Arial"/>
              </a:rPr>
              <a:t>1</a:t>
            </a:r>
            <a:r>
              <a:rPr lang="en-US" kern="0" spc="-24" dirty="0">
                <a:solidFill>
                  <a:srgbClr val="FFFFFF"/>
                </a:solidFill>
                <a:latin typeface="Arial"/>
                <a:cs typeface="Arial"/>
                <a:sym typeface="Arial"/>
              </a:rPr>
              <a:t>-</a:t>
            </a:r>
            <a:fld id="{81D60167-4931-47E6-BA6A-407CBD079E47}" type="slidenum">
              <a:rPr kern="0">
                <a:solidFill>
                  <a:srgbClr val="FFFFFF"/>
                </a:solidFill>
                <a:latin typeface="Calibri Light"/>
                <a:cs typeface="Calibri Light"/>
                <a:sym typeface="Arial"/>
              </a:rPr>
              <a:pPr marL="14942" defTabSz="1219170">
                <a:buClr>
                  <a:srgbClr val="000000"/>
                </a:buClr>
                <a:defRPr/>
              </a:pPr>
              <a:t>69</a:t>
            </a:fld>
            <a:endParaRPr kern="0" dirty="0">
              <a:solidFill>
                <a:srgbClr val="FFFFFF"/>
              </a:solidFill>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307820"/>
            <a:ext cx="13847704" cy="930443"/>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defTabSz="1219170">
              <a:buClr>
                <a:srgbClr val="000000">
                  <a:lumMod val="50000"/>
                  <a:lumOff val="50000"/>
                </a:srgbClr>
              </a:buClr>
              <a:defRPr/>
            </a:pPr>
            <a:r>
              <a:rPr lang="en-US" sz="4267" kern="0">
                <a:solidFill>
                  <a:srgbClr val="FFFFFF"/>
                </a:solidFill>
                <a:latin typeface="Palatino Linotype"/>
                <a:sym typeface="Arial"/>
              </a:rPr>
              <a:t>Adding and removing data</a:t>
            </a:r>
            <a:endParaRPr lang="en-US" sz="4267" kern="0" dirty="0">
              <a:solidFill>
                <a:srgbClr val="FFFFFF"/>
              </a:solidFill>
              <a:latin typeface="Palatino Linotype"/>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1031452" y="2017522"/>
            <a:ext cx="10129096" cy="3463342"/>
          </a:xfrm>
          <a:prstGeom prst="rect">
            <a:avLst/>
          </a:prstGeom>
        </p:spPr>
        <p:txBody>
          <a:bodyPr vert="horz" wrap="square" lIns="0" tIns="16087" rIns="0" bIns="0" rtlCol="0">
            <a:spAutoFit/>
          </a:bodyPr>
          <a:lstStyle/>
          <a:p>
            <a:pPr marL="457189" indent="-457189" defTabSz="1219170">
              <a:buClr>
                <a:srgbClr val="000000"/>
              </a:buClr>
              <a:buFont typeface="Arial" panose="020B0604020202020204" pitchFamily="34" charset="0"/>
              <a:buChar char="•"/>
              <a:defRPr/>
            </a:pPr>
            <a:r>
              <a:rPr lang="en-US" sz="3200" kern="0" dirty="0">
                <a:solidFill>
                  <a:srgbClr val="000000"/>
                </a:solidFill>
                <a:latin typeface="Arial"/>
                <a:cs typeface="Arial"/>
                <a:sym typeface="Arial"/>
              </a:rPr>
              <a:t>Should we find ourselves in a situation where we don't want to change the original data, but rather want to return a new copy of the data that has been modified, we must be sure to copy our </a:t>
            </a:r>
            <a:r>
              <a:rPr lang="en-US" sz="3200" kern="0" dirty="0" err="1">
                <a:solidFill>
                  <a:srgbClr val="000000"/>
                </a:solidFill>
                <a:latin typeface="Arial"/>
                <a:cs typeface="Arial"/>
                <a:sym typeface="Arial"/>
              </a:rPr>
              <a:t>dataframe</a:t>
            </a:r>
            <a:r>
              <a:rPr lang="en-US" sz="3200" kern="0" dirty="0">
                <a:solidFill>
                  <a:srgbClr val="000000"/>
                </a:solidFill>
                <a:latin typeface="Arial"/>
                <a:cs typeface="Arial"/>
                <a:sym typeface="Arial"/>
              </a:rPr>
              <a:t> before making any changes:</a:t>
            </a:r>
          </a:p>
          <a:p>
            <a:pPr marL="457189" indent="-457189" defTabSz="1219170">
              <a:buClr>
                <a:srgbClr val="000000"/>
              </a:buClr>
              <a:buFont typeface="Arial" panose="020B0604020202020204" pitchFamily="34" charset="0"/>
              <a:buChar char="•"/>
              <a:defRPr/>
            </a:pPr>
            <a:endParaRPr lang="en-US" sz="3200" kern="0" dirty="0">
              <a:solidFill>
                <a:srgbClr val="000000"/>
              </a:solidFill>
              <a:latin typeface="Arial"/>
              <a:cs typeface="Arial"/>
              <a:sym typeface="Arial"/>
            </a:endParaRPr>
          </a:p>
          <a:p>
            <a:pPr defTabSz="1219170">
              <a:buClr>
                <a:srgbClr val="000000"/>
              </a:buClr>
              <a:defRPr/>
            </a:pPr>
            <a:r>
              <a:rPr lang="en-US" sz="3200" kern="0" dirty="0" err="1">
                <a:solidFill>
                  <a:srgbClr val="ED7D31"/>
                </a:solidFill>
                <a:latin typeface="Arial"/>
                <a:cs typeface="Arial"/>
                <a:sym typeface="Arial"/>
              </a:rPr>
              <a:t>df_to_modify</a:t>
            </a:r>
            <a:r>
              <a:rPr lang="en-US" sz="3200" kern="0" dirty="0">
                <a:solidFill>
                  <a:srgbClr val="ED7D31"/>
                </a:solidFill>
                <a:latin typeface="Arial"/>
                <a:cs typeface="Arial"/>
                <a:sym typeface="Arial"/>
              </a:rPr>
              <a:t> = </a:t>
            </a:r>
            <a:r>
              <a:rPr lang="en-US" sz="3200" kern="0" dirty="0" err="1">
                <a:solidFill>
                  <a:srgbClr val="ED7D31"/>
                </a:solidFill>
                <a:latin typeface="Arial"/>
                <a:cs typeface="Arial"/>
                <a:sym typeface="Arial"/>
              </a:rPr>
              <a:t>df.copy</a:t>
            </a:r>
            <a:r>
              <a:rPr lang="en-US" sz="3200" kern="0" dirty="0">
                <a:solidFill>
                  <a:srgbClr val="ED7D31"/>
                </a:solidFill>
                <a:latin typeface="Arial"/>
                <a:cs typeface="Arial"/>
                <a:sym typeface="Arial"/>
              </a:rPr>
              <a:t>()</a:t>
            </a:r>
          </a:p>
        </p:txBody>
      </p:sp>
    </p:spTree>
    <p:extLst>
      <p:ext uri="{BB962C8B-B14F-4D97-AF65-F5344CB8AC3E}">
        <p14:creationId xmlns:p14="http://schemas.microsoft.com/office/powerpoint/2010/main" val="37899223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5627079" y="6260123"/>
            <a:ext cx="741877" cy="412355"/>
          </a:xfrm>
        </p:spPr>
        <p:txBody>
          <a:bodyPr/>
          <a:lstStyle/>
          <a:p>
            <a:pPr marL="14942" defTabSz="1219170">
              <a:buClr>
                <a:srgbClr val="000000"/>
              </a:buClr>
              <a:defRPr/>
            </a:pPr>
            <a:r>
              <a:rPr lang="en-US" kern="0" spc="-12" dirty="0">
                <a:solidFill>
                  <a:srgbClr val="FFFFFF"/>
                </a:solidFill>
                <a:latin typeface="Arial"/>
                <a:cs typeface="Arial"/>
                <a:sym typeface="Arial"/>
              </a:rPr>
              <a:t>1</a:t>
            </a:r>
            <a:r>
              <a:rPr lang="en-US" kern="0" spc="-24" dirty="0">
                <a:solidFill>
                  <a:srgbClr val="FFFFFF"/>
                </a:solidFill>
                <a:latin typeface="Arial"/>
                <a:cs typeface="Arial"/>
                <a:sym typeface="Arial"/>
              </a:rPr>
              <a:t>-</a:t>
            </a:r>
            <a:fld id="{81D60167-4931-47E6-BA6A-407CBD079E47}" type="slidenum">
              <a:rPr kern="0">
                <a:solidFill>
                  <a:srgbClr val="FFFFFF"/>
                </a:solidFill>
                <a:latin typeface="Calibri Light"/>
                <a:cs typeface="Calibri Light"/>
                <a:sym typeface="Arial"/>
              </a:rPr>
              <a:pPr marL="14942" defTabSz="1219170">
                <a:buClr>
                  <a:srgbClr val="000000"/>
                </a:buClr>
                <a:defRPr/>
              </a:pPr>
              <a:t>7</a:t>
            </a:fld>
            <a:endParaRPr kern="0" dirty="0">
              <a:solidFill>
                <a:srgbClr val="FFFFFF"/>
              </a:solidFill>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307820"/>
            <a:ext cx="13847704" cy="930443"/>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defTabSz="1219170">
              <a:buClr>
                <a:srgbClr val="000000">
                  <a:lumMod val="50000"/>
                  <a:lumOff val="50000"/>
                </a:srgbClr>
              </a:buClr>
              <a:defRPr/>
            </a:pPr>
            <a:r>
              <a:rPr lang="en-US" sz="4267" kern="0">
                <a:solidFill>
                  <a:srgbClr val="FFFFFF"/>
                </a:solidFill>
                <a:latin typeface="Palatino Linotype"/>
                <a:sym typeface="Arial"/>
              </a:rPr>
              <a:t>Pandas data structures</a:t>
            </a:r>
            <a:endParaRPr lang="en-US" sz="4267" kern="0" dirty="0">
              <a:solidFill>
                <a:srgbClr val="FFFFFF"/>
              </a:solidFill>
              <a:latin typeface="Palatino Linotype"/>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1031452" y="2099597"/>
            <a:ext cx="10129096" cy="3299707"/>
          </a:xfrm>
          <a:prstGeom prst="rect">
            <a:avLst/>
          </a:prstGeom>
        </p:spPr>
        <p:txBody>
          <a:bodyPr vert="horz" wrap="square" lIns="0" tIns="16087" rIns="0" bIns="0" rtlCol="0">
            <a:spAutoFit/>
          </a:bodyPr>
          <a:lstStyle/>
          <a:p>
            <a:pPr marL="457189" indent="-457189" defTabSz="1219170">
              <a:buClr>
                <a:srgbClr val="000000"/>
              </a:buClr>
              <a:buFont typeface="Arial" panose="020B0604020202020204" pitchFamily="34" charset="0"/>
              <a:buChar char="•"/>
              <a:defRPr/>
            </a:pPr>
            <a:r>
              <a:rPr lang="en-US" sz="2667" kern="0" dirty="0">
                <a:solidFill>
                  <a:srgbClr val="000000"/>
                </a:solidFill>
                <a:latin typeface="Arial"/>
                <a:cs typeface="Arial"/>
                <a:sym typeface="Arial"/>
              </a:rPr>
              <a:t>We can use the %%</a:t>
            </a:r>
            <a:r>
              <a:rPr lang="en-US" sz="2667" kern="0" dirty="0" err="1">
                <a:solidFill>
                  <a:srgbClr val="000000"/>
                </a:solidFill>
                <a:latin typeface="Arial"/>
                <a:cs typeface="Arial"/>
                <a:sym typeface="Arial"/>
              </a:rPr>
              <a:t>timeit</a:t>
            </a:r>
            <a:r>
              <a:rPr lang="en-US" sz="2667" kern="0" dirty="0">
                <a:solidFill>
                  <a:srgbClr val="000000"/>
                </a:solidFill>
                <a:latin typeface="Arial"/>
                <a:cs typeface="Arial"/>
                <a:sym typeface="Arial"/>
              </a:rPr>
              <a:t> magic command from </a:t>
            </a:r>
            <a:r>
              <a:rPr lang="en-US" sz="2667" kern="0" dirty="0" err="1">
                <a:solidFill>
                  <a:srgbClr val="000000"/>
                </a:solidFill>
                <a:latin typeface="Arial"/>
                <a:cs typeface="Arial"/>
                <a:sym typeface="Arial"/>
              </a:rPr>
              <a:t>IPython</a:t>
            </a:r>
            <a:r>
              <a:rPr lang="en-US" sz="2667" kern="0" dirty="0">
                <a:solidFill>
                  <a:srgbClr val="000000"/>
                </a:solidFill>
                <a:latin typeface="Arial"/>
                <a:cs typeface="Arial"/>
                <a:sym typeface="Arial"/>
              </a:rPr>
              <a:t> (a special command preceded by %) to see how long this implementation takes (times will vary):</a:t>
            </a:r>
          </a:p>
          <a:p>
            <a:pPr marL="457189" indent="-457189" defTabSz="1219170">
              <a:buClr>
                <a:srgbClr val="000000"/>
              </a:buClr>
              <a:buFont typeface="Arial" panose="020B0604020202020204" pitchFamily="34" charset="0"/>
              <a:buChar char="•"/>
              <a:defRPr/>
            </a:pPr>
            <a:endParaRPr lang="en-US" sz="2667" kern="0" dirty="0">
              <a:solidFill>
                <a:srgbClr val="000000"/>
              </a:solidFill>
              <a:latin typeface="Arial"/>
              <a:cs typeface="Arial"/>
              <a:sym typeface="Arial"/>
            </a:endParaRPr>
          </a:p>
          <a:p>
            <a:pPr defTabSz="1219170">
              <a:buClr>
                <a:srgbClr val="000000"/>
              </a:buClr>
              <a:defRPr/>
            </a:pPr>
            <a:r>
              <a:rPr lang="en-US" sz="2667" kern="0" dirty="0">
                <a:solidFill>
                  <a:srgbClr val="ED7D31"/>
                </a:solidFill>
                <a:latin typeface="Arial"/>
                <a:cs typeface="Arial"/>
                <a:sym typeface="Arial"/>
              </a:rPr>
              <a:t>&gt;&gt;&gt; %%</a:t>
            </a:r>
            <a:r>
              <a:rPr lang="en-US" sz="2667" kern="0" dirty="0" err="1">
                <a:solidFill>
                  <a:srgbClr val="ED7D31"/>
                </a:solidFill>
                <a:latin typeface="Arial"/>
                <a:cs typeface="Arial"/>
                <a:sym typeface="Arial"/>
              </a:rPr>
              <a:t>timeit</a:t>
            </a:r>
            <a:endParaRPr lang="en-US" sz="2667" kern="0" dirty="0">
              <a:solidFill>
                <a:srgbClr val="ED7D31"/>
              </a:solidFill>
              <a:latin typeface="Arial"/>
              <a:cs typeface="Arial"/>
              <a:sym typeface="Arial"/>
            </a:endParaRPr>
          </a:p>
          <a:p>
            <a:pPr defTabSz="1219170">
              <a:buClr>
                <a:srgbClr val="000000"/>
              </a:buClr>
              <a:defRPr/>
            </a:pPr>
            <a:r>
              <a:rPr lang="en-US" sz="2667" kern="0" dirty="0">
                <a:solidFill>
                  <a:srgbClr val="ED7D31"/>
                </a:solidFill>
                <a:latin typeface="Arial"/>
                <a:cs typeface="Arial"/>
                <a:sym typeface="Arial"/>
              </a:rPr>
              <a:t>&gt;&gt;&gt; max([row[3] for row in data])</a:t>
            </a:r>
          </a:p>
          <a:p>
            <a:pPr defTabSz="1219170">
              <a:buClr>
                <a:srgbClr val="000000"/>
              </a:buClr>
              <a:defRPr/>
            </a:pPr>
            <a:r>
              <a:rPr lang="en-US" sz="2667" kern="0" dirty="0">
                <a:solidFill>
                  <a:srgbClr val="ED7D31"/>
                </a:solidFill>
                <a:latin typeface="Arial"/>
                <a:cs typeface="Arial"/>
                <a:sym typeface="Arial"/>
              </a:rPr>
              <a:t>9.74 µs ± 177 ns per loop </a:t>
            </a:r>
          </a:p>
          <a:p>
            <a:pPr defTabSz="1219170">
              <a:buClr>
                <a:srgbClr val="000000"/>
              </a:buClr>
              <a:defRPr/>
            </a:pPr>
            <a:r>
              <a:rPr lang="en-US" sz="2667" kern="0" dirty="0">
                <a:solidFill>
                  <a:srgbClr val="ED7D31"/>
                </a:solidFill>
                <a:latin typeface="Arial"/>
                <a:cs typeface="Arial"/>
                <a:sym typeface="Arial"/>
              </a:rPr>
              <a:t>(mean ± std. dev. of 7 runs, 100000 loops each)</a:t>
            </a:r>
          </a:p>
        </p:txBody>
      </p:sp>
      <p:pic>
        <p:nvPicPr>
          <p:cNvPr id="6" name="Picture 5">
            <a:extLst>
              <a:ext uri="{FF2B5EF4-FFF2-40B4-BE49-F238E27FC236}">
                <a16:creationId xmlns:a16="http://schemas.microsoft.com/office/drawing/2014/main" id="{C9C63AD5-2EF0-41F6-AA37-5B016ACDCD38}"/>
              </a:ext>
            </a:extLst>
          </p:cNvPr>
          <p:cNvPicPr>
            <a:picLocks noChangeAspect="1"/>
          </p:cNvPicPr>
          <p:nvPr/>
        </p:nvPicPr>
        <p:blipFill>
          <a:blip r:embed="rId3"/>
          <a:stretch>
            <a:fillRect/>
          </a:stretch>
        </p:blipFill>
        <p:spPr>
          <a:xfrm>
            <a:off x="9211733" y="5100680"/>
            <a:ext cx="2658371" cy="1076904"/>
          </a:xfrm>
          <a:prstGeom prst="rect">
            <a:avLst/>
          </a:prstGeom>
        </p:spPr>
      </p:pic>
    </p:spTree>
    <p:extLst>
      <p:ext uri="{BB962C8B-B14F-4D97-AF65-F5344CB8AC3E}">
        <p14:creationId xmlns:p14="http://schemas.microsoft.com/office/powerpoint/2010/main" val="15191002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5627079" y="6260123"/>
            <a:ext cx="741877" cy="412355"/>
          </a:xfrm>
        </p:spPr>
        <p:txBody>
          <a:bodyPr/>
          <a:lstStyle/>
          <a:p>
            <a:pPr marL="14942" defTabSz="1219170">
              <a:buClr>
                <a:srgbClr val="000000"/>
              </a:buClr>
              <a:defRPr/>
            </a:pPr>
            <a:r>
              <a:rPr lang="en-US" kern="0" spc="-12" dirty="0">
                <a:solidFill>
                  <a:srgbClr val="FFFFFF"/>
                </a:solidFill>
                <a:latin typeface="Arial"/>
                <a:cs typeface="Arial"/>
                <a:sym typeface="Arial"/>
              </a:rPr>
              <a:t>1</a:t>
            </a:r>
            <a:r>
              <a:rPr lang="en-US" kern="0" spc="-24" dirty="0">
                <a:solidFill>
                  <a:srgbClr val="FFFFFF"/>
                </a:solidFill>
                <a:latin typeface="Arial"/>
                <a:cs typeface="Arial"/>
                <a:sym typeface="Arial"/>
              </a:rPr>
              <a:t>-</a:t>
            </a:r>
            <a:fld id="{81D60167-4931-47E6-BA6A-407CBD079E47}" type="slidenum">
              <a:rPr kern="0">
                <a:solidFill>
                  <a:srgbClr val="FFFFFF"/>
                </a:solidFill>
                <a:latin typeface="Calibri Light"/>
                <a:cs typeface="Calibri Light"/>
                <a:sym typeface="Arial"/>
              </a:rPr>
              <a:pPr marL="14942" defTabSz="1219170">
                <a:buClr>
                  <a:srgbClr val="000000"/>
                </a:buClr>
                <a:defRPr/>
              </a:pPr>
              <a:t>70</a:t>
            </a:fld>
            <a:endParaRPr kern="0" dirty="0">
              <a:solidFill>
                <a:srgbClr val="FFFFFF"/>
              </a:solidFill>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307820"/>
            <a:ext cx="13847704" cy="930443"/>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defTabSz="1219170">
              <a:buClr>
                <a:srgbClr val="000000">
                  <a:lumMod val="50000"/>
                  <a:lumOff val="50000"/>
                </a:srgbClr>
              </a:buClr>
              <a:defRPr/>
            </a:pPr>
            <a:r>
              <a:rPr lang="en-US" sz="4267" kern="0">
                <a:solidFill>
                  <a:srgbClr val="FFFFFF"/>
                </a:solidFill>
                <a:latin typeface="Palatino Linotype"/>
                <a:sym typeface="Arial"/>
              </a:rPr>
              <a:t>Adding and removing data</a:t>
            </a:r>
            <a:endParaRPr lang="en-US" sz="4267" kern="0" dirty="0">
              <a:solidFill>
                <a:srgbClr val="FFFFFF"/>
              </a:solidFill>
              <a:latin typeface="Palatino Linotype"/>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1031452" y="1484044"/>
            <a:ext cx="10129096" cy="4531006"/>
          </a:xfrm>
          <a:prstGeom prst="rect">
            <a:avLst/>
          </a:prstGeom>
        </p:spPr>
        <p:txBody>
          <a:bodyPr vert="horz" wrap="square" lIns="0" tIns="16087" rIns="0" bIns="0" rtlCol="0">
            <a:spAutoFit/>
          </a:bodyPr>
          <a:lstStyle/>
          <a:p>
            <a:pPr marL="457189" indent="-457189" defTabSz="1219170">
              <a:buClr>
                <a:srgbClr val="000000"/>
              </a:buClr>
              <a:buFont typeface="Arial" panose="020B0604020202020204" pitchFamily="34" charset="0"/>
              <a:buChar char="•"/>
              <a:defRPr/>
            </a:pPr>
            <a:r>
              <a:rPr lang="en-US" sz="2667" kern="0" dirty="0">
                <a:solidFill>
                  <a:srgbClr val="000000"/>
                </a:solidFill>
                <a:latin typeface="Arial"/>
                <a:cs typeface="Arial"/>
                <a:sym typeface="Arial"/>
              </a:rPr>
              <a:t>We will once again be working with the earthquake data, but this time, we will only read in a subset of the columns:</a:t>
            </a:r>
          </a:p>
          <a:p>
            <a:pPr marL="457189" indent="-457189" defTabSz="1219170">
              <a:buClr>
                <a:srgbClr val="000000"/>
              </a:buClr>
              <a:buFont typeface="Arial" panose="020B0604020202020204" pitchFamily="34" charset="0"/>
              <a:buChar char="•"/>
              <a:defRPr/>
            </a:pPr>
            <a:endParaRPr lang="en-US" sz="2667" kern="0" dirty="0">
              <a:solidFill>
                <a:srgbClr val="000000"/>
              </a:solidFill>
              <a:latin typeface="Arial"/>
              <a:cs typeface="Arial"/>
              <a:sym typeface="Arial"/>
            </a:endParaRPr>
          </a:p>
          <a:p>
            <a:pPr defTabSz="1219170">
              <a:buClr>
                <a:srgbClr val="000000"/>
              </a:buClr>
              <a:defRPr/>
            </a:pPr>
            <a:r>
              <a:rPr lang="en-US" sz="2667" kern="0" dirty="0">
                <a:solidFill>
                  <a:srgbClr val="ED7D31"/>
                </a:solidFill>
                <a:latin typeface="Arial"/>
                <a:cs typeface="Arial"/>
                <a:sym typeface="Arial"/>
              </a:rPr>
              <a:t>&gt;&gt;&gt; import pandas as pd</a:t>
            </a:r>
          </a:p>
          <a:p>
            <a:pPr defTabSz="1219170">
              <a:buClr>
                <a:srgbClr val="000000"/>
              </a:buClr>
              <a:defRPr/>
            </a:pPr>
            <a:r>
              <a:rPr lang="en-US" sz="2667" kern="0" dirty="0">
                <a:solidFill>
                  <a:srgbClr val="ED7D31"/>
                </a:solidFill>
                <a:latin typeface="Arial"/>
                <a:cs typeface="Arial"/>
                <a:sym typeface="Arial"/>
              </a:rPr>
              <a:t>&gt;&gt;&gt; df = </a:t>
            </a:r>
            <a:r>
              <a:rPr lang="en-US" sz="2667" kern="0" dirty="0" err="1">
                <a:solidFill>
                  <a:srgbClr val="ED7D31"/>
                </a:solidFill>
                <a:latin typeface="Arial"/>
                <a:cs typeface="Arial"/>
                <a:sym typeface="Arial"/>
              </a:rPr>
              <a:t>pd.read_csv</a:t>
            </a:r>
            <a:r>
              <a:rPr lang="en-US" sz="2667" kern="0" dirty="0">
                <a:solidFill>
                  <a:srgbClr val="ED7D31"/>
                </a:solidFill>
                <a:latin typeface="Arial"/>
                <a:cs typeface="Arial"/>
                <a:sym typeface="Arial"/>
              </a:rPr>
              <a:t>(</a:t>
            </a:r>
          </a:p>
          <a:p>
            <a:pPr defTabSz="1219170">
              <a:buClr>
                <a:srgbClr val="000000"/>
              </a:buClr>
              <a:defRPr/>
            </a:pPr>
            <a:r>
              <a:rPr lang="en-US" sz="2667" kern="0" dirty="0">
                <a:solidFill>
                  <a:srgbClr val="ED7D31"/>
                </a:solidFill>
                <a:latin typeface="Arial"/>
                <a:cs typeface="Arial"/>
                <a:sym typeface="Arial"/>
              </a:rPr>
              <a:t>...     'data/earthquakes.csv', </a:t>
            </a:r>
          </a:p>
          <a:p>
            <a:pPr defTabSz="1219170">
              <a:buClr>
                <a:srgbClr val="000000"/>
              </a:buClr>
              <a:defRPr/>
            </a:pPr>
            <a:r>
              <a:rPr lang="en-US" sz="2667" kern="0" dirty="0">
                <a:solidFill>
                  <a:srgbClr val="ED7D31"/>
                </a:solidFill>
                <a:latin typeface="Arial"/>
                <a:cs typeface="Arial"/>
                <a:sym typeface="Arial"/>
              </a:rPr>
              <a:t>...     </a:t>
            </a:r>
            <a:r>
              <a:rPr lang="en-US" sz="2667" kern="0" dirty="0" err="1">
                <a:solidFill>
                  <a:srgbClr val="ED7D31"/>
                </a:solidFill>
                <a:latin typeface="Arial"/>
                <a:cs typeface="Arial"/>
                <a:sym typeface="Arial"/>
              </a:rPr>
              <a:t>usecols</a:t>
            </a:r>
            <a:r>
              <a:rPr lang="en-US" sz="2667" kern="0" dirty="0">
                <a:solidFill>
                  <a:srgbClr val="ED7D31"/>
                </a:solidFill>
                <a:latin typeface="Arial"/>
                <a:cs typeface="Arial"/>
                <a:sym typeface="Arial"/>
              </a:rPr>
              <a:t>=[</a:t>
            </a:r>
          </a:p>
          <a:p>
            <a:pPr defTabSz="1219170">
              <a:buClr>
                <a:srgbClr val="000000"/>
              </a:buClr>
              <a:defRPr/>
            </a:pPr>
            <a:r>
              <a:rPr lang="en-US" sz="2667" kern="0" dirty="0">
                <a:solidFill>
                  <a:srgbClr val="ED7D31"/>
                </a:solidFill>
                <a:latin typeface="Arial"/>
                <a:cs typeface="Arial"/>
                <a:sym typeface="Arial"/>
              </a:rPr>
              <a:t>...         'time', 'title', 'place', '</a:t>
            </a:r>
            <a:r>
              <a:rPr lang="en-US" sz="2667" kern="0" dirty="0" err="1">
                <a:solidFill>
                  <a:srgbClr val="ED7D31"/>
                </a:solidFill>
                <a:latin typeface="Arial"/>
                <a:cs typeface="Arial"/>
                <a:sym typeface="Arial"/>
              </a:rPr>
              <a:t>magType</a:t>
            </a:r>
            <a:r>
              <a:rPr lang="en-US" sz="2667" kern="0" dirty="0">
                <a:solidFill>
                  <a:srgbClr val="ED7D31"/>
                </a:solidFill>
                <a:latin typeface="Arial"/>
                <a:cs typeface="Arial"/>
                <a:sym typeface="Arial"/>
              </a:rPr>
              <a:t>', </a:t>
            </a:r>
          </a:p>
          <a:p>
            <a:pPr defTabSz="1219170">
              <a:buClr>
                <a:srgbClr val="000000"/>
              </a:buClr>
              <a:defRPr/>
            </a:pPr>
            <a:r>
              <a:rPr lang="en-US" sz="2667" kern="0" dirty="0">
                <a:solidFill>
                  <a:srgbClr val="ED7D31"/>
                </a:solidFill>
                <a:latin typeface="Arial"/>
                <a:cs typeface="Arial"/>
                <a:sym typeface="Arial"/>
              </a:rPr>
              <a:t>...         'mag', 'alert', 'tsunami'</a:t>
            </a:r>
          </a:p>
          <a:p>
            <a:pPr defTabSz="1219170">
              <a:buClr>
                <a:srgbClr val="000000"/>
              </a:buClr>
              <a:defRPr/>
            </a:pPr>
            <a:r>
              <a:rPr lang="en-US" sz="2667" kern="0" dirty="0">
                <a:solidFill>
                  <a:srgbClr val="ED7D31"/>
                </a:solidFill>
                <a:latin typeface="Arial"/>
                <a:cs typeface="Arial"/>
                <a:sym typeface="Arial"/>
              </a:rPr>
              <a:t>...     ]</a:t>
            </a:r>
          </a:p>
          <a:p>
            <a:pPr defTabSz="1219170">
              <a:buClr>
                <a:srgbClr val="000000"/>
              </a:buClr>
              <a:defRPr/>
            </a:pPr>
            <a:r>
              <a:rPr lang="en-US" sz="2667" kern="0" dirty="0">
                <a:solidFill>
                  <a:srgbClr val="ED7D31"/>
                </a:solidFill>
                <a:latin typeface="Arial"/>
                <a:cs typeface="Arial"/>
                <a:sym typeface="Arial"/>
              </a:rPr>
              <a:t>... )</a:t>
            </a:r>
          </a:p>
        </p:txBody>
      </p:sp>
    </p:spTree>
    <p:extLst>
      <p:ext uri="{BB962C8B-B14F-4D97-AF65-F5344CB8AC3E}">
        <p14:creationId xmlns:p14="http://schemas.microsoft.com/office/powerpoint/2010/main" val="92067483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5627079" y="6260123"/>
            <a:ext cx="741877" cy="412355"/>
          </a:xfrm>
        </p:spPr>
        <p:txBody>
          <a:bodyPr/>
          <a:lstStyle/>
          <a:p>
            <a:pPr marL="14942" defTabSz="1219170">
              <a:buClr>
                <a:srgbClr val="000000"/>
              </a:buClr>
              <a:defRPr/>
            </a:pPr>
            <a:r>
              <a:rPr lang="en-US" kern="0" spc="-12" dirty="0">
                <a:solidFill>
                  <a:srgbClr val="FFFFFF"/>
                </a:solidFill>
                <a:latin typeface="Arial"/>
                <a:cs typeface="Arial"/>
                <a:sym typeface="Arial"/>
              </a:rPr>
              <a:t>1</a:t>
            </a:r>
            <a:r>
              <a:rPr lang="en-US" kern="0" spc="-24" dirty="0">
                <a:solidFill>
                  <a:srgbClr val="FFFFFF"/>
                </a:solidFill>
                <a:latin typeface="Arial"/>
                <a:cs typeface="Arial"/>
                <a:sym typeface="Arial"/>
              </a:rPr>
              <a:t>-</a:t>
            </a:r>
            <a:fld id="{81D60167-4931-47E6-BA6A-407CBD079E47}" type="slidenum">
              <a:rPr kern="0">
                <a:solidFill>
                  <a:srgbClr val="FFFFFF"/>
                </a:solidFill>
                <a:latin typeface="Calibri Light"/>
                <a:cs typeface="Calibri Light"/>
                <a:sym typeface="Arial"/>
              </a:rPr>
              <a:pPr marL="14942" defTabSz="1219170">
                <a:buClr>
                  <a:srgbClr val="000000"/>
                </a:buClr>
                <a:defRPr/>
              </a:pPr>
              <a:t>71</a:t>
            </a:fld>
            <a:endParaRPr kern="0" dirty="0">
              <a:solidFill>
                <a:srgbClr val="FFFFFF"/>
              </a:solidFill>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307820"/>
            <a:ext cx="13847704" cy="930443"/>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defTabSz="1219170">
              <a:buClr>
                <a:srgbClr val="000000">
                  <a:lumMod val="50000"/>
                  <a:lumOff val="50000"/>
                </a:srgbClr>
              </a:buClr>
              <a:defRPr/>
            </a:pPr>
            <a:r>
              <a:rPr lang="en-US" sz="4267" kern="0">
                <a:solidFill>
                  <a:srgbClr val="FFFFFF"/>
                </a:solidFill>
                <a:latin typeface="Palatino Linotype"/>
                <a:sym typeface="Arial"/>
              </a:rPr>
              <a:t>Deleting unwanted data</a:t>
            </a:r>
            <a:endParaRPr lang="en-US" sz="4267" kern="0" dirty="0">
              <a:solidFill>
                <a:srgbClr val="FFFFFF"/>
              </a:solidFill>
              <a:latin typeface="Palatino Linotype"/>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1031452" y="1771301"/>
            <a:ext cx="10129096" cy="3955784"/>
          </a:xfrm>
          <a:prstGeom prst="rect">
            <a:avLst/>
          </a:prstGeom>
        </p:spPr>
        <p:txBody>
          <a:bodyPr vert="horz" wrap="square" lIns="0" tIns="16087" rIns="0" bIns="0" rtlCol="0">
            <a:spAutoFit/>
          </a:bodyPr>
          <a:lstStyle/>
          <a:p>
            <a:pPr marL="457189" indent="-457189" defTabSz="1219170">
              <a:buClr>
                <a:srgbClr val="000000"/>
              </a:buClr>
              <a:buFont typeface="Arial" panose="020B0604020202020204" pitchFamily="34" charset="0"/>
              <a:buChar char="•"/>
              <a:defRPr/>
            </a:pPr>
            <a:r>
              <a:rPr lang="en-US" sz="3200" kern="0" dirty="0">
                <a:solidFill>
                  <a:srgbClr val="000000"/>
                </a:solidFill>
                <a:latin typeface="Arial"/>
                <a:cs typeface="Arial"/>
                <a:sym typeface="Arial"/>
              </a:rPr>
              <a:t>Note that if we aren't sure whether the column exists, we should put our column deletion code in a try...except block:</a:t>
            </a:r>
          </a:p>
          <a:p>
            <a:pPr marL="457189" indent="-457189" defTabSz="1219170">
              <a:buClr>
                <a:srgbClr val="000000"/>
              </a:buClr>
              <a:buFont typeface="Arial" panose="020B0604020202020204" pitchFamily="34" charset="0"/>
              <a:buChar char="•"/>
              <a:defRPr/>
            </a:pPr>
            <a:endParaRPr lang="en-US" sz="3200" kern="0" dirty="0">
              <a:solidFill>
                <a:srgbClr val="000000"/>
              </a:solidFill>
              <a:latin typeface="Arial"/>
              <a:cs typeface="Arial"/>
              <a:sym typeface="Arial"/>
            </a:endParaRPr>
          </a:p>
          <a:p>
            <a:pPr defTabSz="1219170">
              <a:buClr>
                <a:srgbClr val="000000"/>
              </a:buClr>
              <a:defRPr/>
            </a:pPr>
            <a:r>
              <a:rPr lang="en-US" sz="3200" kern="0" dirty="0">
                <a:solidFill>
                  <a:srgbClr val="ED7D31"/>
                </a:solidFill>
                <a:latin typeface="Arial"/>
                <a:cs typeface="Arial"/>
                <a:sym typeface="Arial"/>
              </a:rPr>
              <a:t>try:</a:t>
            </a:r>
          </a:p>
          <a:p>
            <a:pPr defTabSz="1219170">
              <a:buClr>
                <a:srgbClr val="000000"/>
              </a:buClr>
              <a:defRPr/>
            </a:pPr>
            <a:r>
              <a:rPr lang="en-US" sz="3200" kern="0" dirty="0">
                <a:solidFill>
                  <a:srgbClr val="ED7D31"/>
                </a:solidFill>
                <a:latin typeface="Arial"/>
                <a:cs typeface="Arial"/>
                <a:sym typeface="Arial"/>
              </a:rPr>
              <a:t>    del df['source']</a:t>
            </a:r>
          </a:p>
          <a:p>
            <a:pPr defTabSz="1219170">
              <a:buClr>
                <a:srgbClr val="000000"/>
              </a:buClr>
              <a:defRPr/>
            </a:pPr>
            <a:r>
              <a:rPr lang="en-US" sz="3200" kern="0" dirty="0">
                <a:solidFill>
                  <a:srgbClr val="ED7D31"/>
                </a:solidFill>
                <a:latin typeface="Arial"/>
                <a:cs typeface="Arial"/>
                <a:sym typeface="Arial"/>
              </a:rPr>
              <a:t>except </a:t>
            </a:r>
            <a:r>
              <a:rPr lang="en-US" sz="3200" kern="0" dirty="0" err="1">
                <a:solidFill>
                  <a:srgbClr val="ED7D31"/>
                </a:solidFill>
                <a:latin typeface="Arial"/>
                <a:cs typeface="Arial"/>
                <a:sym typeface="Arial"/>
              </a:rPr>
              <a:t>KeyError</a:t>
            </a:r>
            <a:r>
              <a:rPr lang="en-US" sz="3200" kern="0" dirty="0">
                <a:solidFill>
                  <a:srgbClr val="ED7D31"/>
                </a:solidFill>
                <a:latin typeface="Arial"/>
                <a:cs typeface="Arial"/>
                <a:sym typeface="Arial"/>
              </a:rPr>
              <a:t>:</a:t>
            </a:r>
          </a:p>
          <a:p>
            <a:pPr defTabSz="1219170">
              <a:buClr>
                <a:srgbClr val="000000"/>
              </a:buClr>
              <a:defRPr/>
            </a:pPr>
            <a:r>
              <a:rPr lang="en-US" sz="3200" kern="0" dirty="0">
                <a:solidFill>
                  <a:srgbClr val="ED7D31"/>
                </a:solidFill>
                <a:latin typeface="Arial"/>
                <a:cs typeface="Arial"/>
                <a:sym typeface="Arial"/>
              </a:rPr>
              <a:t>    pass # handle the error here</a:t>
            </a:r>
            <a:endParaRPr lang="en-US" sz="2667" kern="0" dirty="0">
              <a:solidFill>
                <a:srgbClr val="ED7D31"/>
              </a:solidFill>
              <a:latin typeface="Arial"/>
              <a:cs typeface="Arial"/>
              <a:sym typeface="Arial"/>
            </a:endParaRPr>
          </a:p>
        </p:txBody>
      </p:sp>
    </p:spTree>
    <p:extLst>
      <p:ext uri="{BB962C8B-B14F-4D97-AF65-F5344CB8AC3E}">
        <p14:creationId xmlns:p14="http://schemas.microsoft.com/office/powerpoint/2010/main" val="4702246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5627079" y="6260123"/>
            <a:ext cx="741877" cy="412355"/>
          </a:xfrm>
        </p:spPr>
        <p:txBody>
          <a:bodyPr/>
          <a:lstStyle/>
          <a:p>
            <a:pPr marL="14942" defTabSz="1219170">
              <a:buClr>
                <a:srgbClr val="000000"/>
              </a:buClr>
              <a:defRPr/>
            </a:pPr>
            <a:r>
              <a:rPr lang="en-US" kern="0" spc="-12" dirty="0">
                <a:solidFill>
                  <a:srgbClr val="FFFFFF"/>
                </a:solidFill>
                <a:latin typeface="Arial"/>
                <a:cs typeface="Arial"/>
                <a:sym typeface="Arial"/>
              </a:rPr>
              <a:t>1</a:t>
            </a:r>
            <a:r>
              <a:rPr lang="en-US" kern="0" spc="-24" dirty="0">
                <a:solidFill>
                  <a:srgbClr val="FFFFFF"/>
                </a:solidFill>
                <a:latin typeface="Arial"/>
                <a:cs typeface="Arial"/>
                <a:sym typeface="Arial"/>
              </a:rPr>
              <a:t>-</a:t>
            </a:r>
            <a:fld id="{81D60167-4931-47E6-BA6A-407CBD079E47}" type="slidenum">
              <a:rPr kern="0">
                <a:solidFill>
                  <a:srgbClr val="FFFFFF"/>
                </a:solidFill>
                <a:latin typeface="Calibri Light"/>
                <a:cs typeface="Calibri Light"/>
                <a:sym typeface="Arial"/>
              </a:rPr>
              <a:pPr marL="14942" defTabSz="1219170">
                <a:buClr>
                  <a:srgbClr val="000000"/>
                </a:buClr>
                <a:defRPr/>
              </a:pPr>
              <a:t>72</a:t>
            </a:fld>
            <a:endParaRPr kern="0" dirty="0">
              <a:solidFill>
                <a:srgbClr val="FFFFFF"/>
              </a:solidFill>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307820"/>
            <a:ext cx="13847704" cy="930443"/>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defTabSz="1219170">
              <a:buClr>
                <a:srgbClr val="000000">
                  <a:lumMod val="50000"/>
                  <a:lumOff val="50000"/>
                </a:srgbClr>
              </a:buClr>
              <a:defRPr/>
            </a:pPr>
            <a:r>
              <a:rPr lang="en-US" sz="4267" kern="0" dirty="0">
                <a:solidFill>
                  <a:srgbClr val="FFFFFF"/>
                </a:solidFill>
                <a:latin typeface="Palatino Linotype"/>
                <a:sym typeface="Arial"/>
              </a:rPr>
              <a:t>Summary</a:t>
            </a:r>
          </a:p>
        </p:txBody>
      </p:sp>
      <p:sp>
        <p:nvSpPr>
          <p:cNvPr id="4" name="object 2">
            <a:extLst>
              <a:ext uri="{FF2B5EF4-FFF2-40B4-BE49-F238E27FC236}">
                <a16:creationId xmlns:a16="http://schemas.microsoft.com/office/drawing/2014/main" id="{59C6EB5B-81CF-43FA-BC18-BF25A7F8CDD9}"/>
              </a:ext>
            </a:extLst>
          </p:cNvPr>
          <p:cNvSpPr txBox="1"/>
          <p:nvPr/>
        </p:nvSpPr>
        <p:spPr>
          <a:xfrm>
            <a:off x="1031452" y="1771300"/>
            <a:ext cx="10129096" cy="3955784"/>
          </a:xfrm>
          <a:prstGeom prst="rect">
            <a:avLst/>
          </a:prstGeom>
        </p:spPr>
        <p:txBody>
          <a:bodyPr vert="horz" wrap="square" lIns="0" tIns="16087" rIns="0" bIns="0" rtlCol="0">
            <a:spAutoFit/>
          </a:bodyPr>
          <a:lstStyle/>
          <a:p>
            <a:pPr marL="457189" indent="-457189" defTabSz="1219170">
              <a:buClr>
                <a:srgbClr val="000000"/>
              </a:buClr>
              <a:buFont typeface="Arial" panose="020B0604020202020204" pitchFamily="34" charset="0"/>
              <a:buChar char="•"/>
              <a:defRPr/>
            </a:pPr>
            <a:r>
              <a:rPr lang="en-US" sz="3200" kern="0" dirty="0">
                <a:solidFill>
                  <a:srgbClr val="000000"/>
                </a:solidFill>
                <a:latin typeface="Arial"/>
                <a:cs typeface="Arial"/>
                <a:sym typeface="Arial"/>
              </a:rPr>
              <a:t>In this lesson, we learned how to use pandas for the data collection portion of data analysis and to describe our data with statistics, which will be helpful when we get to the drawing conclusions phase. </a:t>
            </a:r>
          </a:p>
          <a:p>
            <a:pPr marL="457189" indent="-457189" defTabSz="1219170">
              <a:buClr>
                <a:srgbClr val="000000"/>
              </a:buClr>
              <a:buFont typeface="Arial" panose="020B0604020202020204" pitchFamily="34" charset="0"/>
              <a:buChar char="•"/>
              <a:defRPr/>
            </a:pPr>
            <a:endParaRPr lang="en-US" sz="3200" kern="0" dirty="0">
              <a:solidFill>
                <a:srgbClr val="000000"/>
              </a:solidFill>
              <a:latin typeface="Arial"/>
              <a:cs typeface="Arial"/>
              <a:sym typeface="Arial"/>
            </a:endParaRPr>
          </a:p>
          <a:p>
            <a:pPr marL="457189" indent="-457189" defTabSz="1219170">
              <a:buClr>
                <a:srgbClr val="000000"/>
              </a:buClr>
              <a:buFont typeface="Arial" panose="020B0604020202020204" pitchFamily="34" charset="0"/>
              <a:buChar char="•"/>
              <a:defRPr/>
            </a:pPr>
            <a:r>
              <a:rPr lang="en-US" sz="3200" kern="0" dirty="0">
                <a:solidFill>
                  <a:srgbClr val="000000"/>
                </a:solidFill>
                <a:latin typeface="Arial"/>
                <a:cs typeface="Arial"/>
                <a:sym typeface="Arial"/>
              </a:rPr>
              <a:t>We learned the main data structures of the pandas library, along with some of the operations we can perform on them.</a:t>
            </a:r>
          </a:p>
        </p:txBody>
      </p:sp>
      <p:pic>
        <p:nvPicPr>
          <p:cNvPr id="6" name="Picture 2" descr="Summary Icon Stock Illustrations – 5,426 Summary Icon Stock Illustrations,  Vectors &amp; Clipart - Dreamstime">
            <a:extLst>
              <a:ext uri="{FF2B5EF4-FFF2-40B4-BE49-F238E27FC236}">
                <a16:creationId xmlns:a16="http://schemas.microsoft.com/office/drawing/2014/main" id="{5152576C-E2C6-4E06-95E9-955F920B85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16308" y="161935"/>
            <a:ext cx="1417189" cy="14171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720968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5627079" y="6260123"/>
            <a:ext cx="741877" cy="412355"/>
          </a:xfrm>
        </p:spPr>
        <p:txBody>
          <a:bodyPr/>
          <a:lstStyle/>
          <a:p>
            <a:pPr marL="14942" defTabSz="1219170">
              <a:buClr>
                <a:srgbClr val="000000"/>
              </a:buClr>
              <a:defRPr/>
            </a:pPr>
            <a:r>
              <a:rPr lang="en-US" kern="0" spc="-12" dirty="0">
                <a:solidFill>
                  <a:srgbClr val="FFFFFF"/>
                </a:solidFill>
                <a:latin typeface="Arial"/>
                <a:cs typeface="Arial"/>
                <a:sym typeface="Arial"/>
              </a:rPr>
              <a:t>1</a:t>
            </a:r>
            <a:r>
              <a:rPr lang="en-US" kern="0" spc="-24" dirty="0">
                <a:solidFill>
                  <a:srgbClr val="FFFFFF"/>
                </a:solidFill>
                <a:latin typeface="Arial"/>
                <a:cs typeface="Arial"/>
                <a:sym typeface="Arial"/>
              </a:rPr>
              <a:t>-</a:t>
            </a:r>
            <a:fld id="{81D60167-4931-47E6-BA6A-407CBD079E47}" type="slidenum">
              <a:rPr kern="0">
                <a:solidFill>
                  <a:srgbClr val="FFFFFF"/>
                </a:solidFill>
                <a:latin typeface="Calibri Light"/>
                <a:cs typeface="Calibri Light"/>
                <a:sym typeface="Arial"/>
              </a:rPr>
              <a:pPr marL="14942" defTabSz="1219170">
                <a:buClr>
                  <a:srgbClr val="000000"/>
                </a:buClr>
                <a:defRPr/>
              </a:pPr>
              <a:t>73</a:t>
            </a:fld>
            <a:endParaRPr kern="0" dirty="0">
              <a:solidFill>
                <a:srgbClr val="FFFFFF"/>
              </a:solidFill>
              <a:latin typeface="Calibri Light"/>
              <a:cs typeface="Calibri Light"/>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1031452" y="2695152"/>
            <a:ext cx="10129096" cy="919120"/>
          </a:xfrm>
          <a:prstGeom prst="rect">
            <a:avLst/>
          </a:prstGeom>
        </p:spPr>
        <p:txBody>
          <a:bodyPr vert="horz" wrap="square" lIns="0" tIns="16087" rIns="0" bIns="0" rtlCol="0">
            <a:spAutoFit/>
          </a:bodyPr>
          <a:lstStyle/>
          <a:p>
            <a:pPr algn="ctr" defTabSz="1219170">
              <a:buClr>
                <a:srgbClr val="000000"/>
              </a:buClr>
              <a:defRPr/>
            </a:pPr>
            <a:r>
              <a:rPr lang="en-US" sz="5867" b="1" kern="0" dirty="0">
                <a:solidFill>
                  <a:srgbClr val="ED7D31"/>
                </a:solidFill>
                <a:latin typeface="Arial"/>
                <a:cs typeface="Arial"/>
                <a:sym typeface="Arial"/>
              </a:rPr>
              <a:t>"Complete Exercises"</a:t>
            </a:r>
          </a:p>
        </p:txBody>
      </p:sp>
    </p:spTree>
    <p:extLst>
      <p:ext uri="{BB962C8B-B14F-4D97-AF65-F5344CB8AC3E}">
        <p14:creationId xmlns:p14="http://schemas.microsoft.com/office/powerpoint/2010/main" val="307676982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5627079" y="6260123"/>
            <a:ext cx="741877" cy="412355"/>
          </a:xfrm>
        </p:spPr>
        <p:txBody>
          <a:bodyPr/>
          <a:lstStyle/>
          <a:p>
            <a:pPr marL="14942" defTabSz="1219170">
              <a:buClr>
                <a:srgbClr val="000000"/>
              </a:buClr>
              <a:defRPr/>
            </a:pPr>
            <a:r>
              <a:rPr lang="en-US" kern="0" spc="-12" dirty="0">
                <a:solidFill>
                  <a:srgbClr val="FFFFFF"/>
                </a:solidFill>
                <a:latin typeface="Arial"/>
                <a:cs typeface="Arial"/>
                <a:sym typeface="Arial"/>
              </a:rPr>
              <a:t>1</a:t>
            </a:r>
            <a:r>
              <a:rPr lang="en-US" kern="0" spc="-24" dirty="0">
                <a:solidFill>
                  <a:srgbClr val="FFFFFF"/>
                </a:solidFill>
                <a:latin typeface="Arial"/>
                <a:cs typeface="Arial"/>
                <a:sym typeface="Arial"/>
              </a:rPr>
              <a:t>-</a:t>
            </a:r>
            <a:fld id="{81D60167-4931-47E6-BA6A-407CBD079E47}" type="slidenum">
              <a:rPr kern="0">
                <a:solidFill>
                  <a:srgbClr val="FFFFFF"/>
                </a:solidFill>
                <a:latin typeface="Calibri Light"/>
                <a:cs typeface="Calibri Light"/>
                <a:sym typeface="Arial"/>
              </a:rPr>
              <a:pPr marL="14942" defTabSz="1219170">
                <a:buClr>
                  <a:srgbClr val="000000"/>
                </a:buClr>
                <a:defRPr/>
              </a:pPr>
              <a:t>74</a:t>
            </a:fld>
            <a:endParaRPr kern="0" dirty="0">
              <a:solidFill>
                <a:srgbClr val="FFFFFF"/>
              </a:solidFill>
              <a:latin typeface="Calibri Light"/>
              <a:cs typeface="Calibri Light"/>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1031452" y="2695153"/>
            <a:ext cx="10129096" cy="919120"/>
          </a:xfrm>
          <a:prstGeom prst="rect">
            <a:avLst/>
          </a:prstGeom>
        </p:spPr>
        <p:txBody>
          <a:bodyPr vert="horz" wrap="square" lIns="0" tIns="16087" rIns="0" bIns="0" rtlCol="0">
            <a:spAutoFit/>
          </a:bodyPr>
          <a:lstStyle/>
          <a:p>
            <a:pPr algn="ctr" defTabSz="1219170">
              <a:buClr>
                <a:srgbClr val="000000"/>
              </a:buClr>
              <a:defRPr/>
            </a:pPr>
            <a:r>
              <a:rPr lang="en-US" sz="5867" b="1" kern="0" dirty="0">
                <a:solidFill>
                  <a:srgbClr val="ED7D31"/>
                </a:solidFill>
                <a:latin typeface="Arial"/>
                <a:cs typeface="Arial"/>
                <a:sym typeface="Arial"/>
              </a:rPr>
              <a:t>"Complete Lab 2"</a:t>
            </a:r>
          </a:p>
        </p:txBody>
      </p:sp>
    </p:spTree>
    <p:extLst>
      <p:ext uri="{BB962C8B-B14F-4D97-AF65-F5344CB8AC3E}">
        <p14:creationId xmlns:p14="http://schemas.microsoft.com/office/powerpoint/2010/main" val="364194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5627079" y="6260123"/>
            <a:ext cx="741877" cy="412355"/>
          </a:xfrm>
        </p:spPr>
        <p:txBody>
          <a:bodyPr/>
          <a:lstStyle/>
          <a:p>
            <a:pPr marL="14942" defTabSz="1219170">
              <a:buClr>
                <a:srgbClr val="000000"/>
              </a:buClr>
              <a:defRPr/>
            </a:pPr>
            <a:r>
              <a:rPr lang="en-US" kern="0" spc="-12" dirty="0">
                <a:solidFill>
                  <a:srgbClr val="FFFFFF"/>
                </a:solidFill>
                <a:latin typeface="Arial"/>
                <a:cs typeface="Arial"/>
                <a:sym typeface="Arial"/>
              </a:rPr>
              <a:t>1</a:t>
            </a:r>
            <a:r>
              <a:rPr lang="en-US" kern="0" spc="-24" dirty="0">
                <a:solidFill>
                  <a:srgbClr val="FFFFFF"/>
                </a:solidFill>
                <a:latin typeface="Arial"/>
                <a:cs typeface="Arial"/>
                <a:sym typeface="Arial"/>
              </a:rPr>
              <a:t>-</a:t>
            </a:r>
            <a:fld id="{81D60167-4931-47E6-BA6A-407CBD079E47}" type="slidenum">
              <a:rPr kern="0">
                <a:solidFill>
                  <a:srgbClr val="FFFFFF"/>
                </a:solidFill>
                <a:latin typeface="Calibri Light"/>
                <a:cs typeface="Calibri Light"/>
                <a:sym typeface="Arial"/>
              </a:rPr>
              <a:pPr marL="14942" defTabSz="1219170">
                <a:buClr>
                  <a:srgbClr val="000000"/>
                </a:buClr>
                <a:defRPr/>
              </a:pPr>
              <a:t>8</a:t>
            </a:fld>
            <a:endParaRPr kern="0" dirty="0">
              <a:solidFill>
                <a:srgbClr val="FFFFFF"/>
              </a:solidFill>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307820"/>
            <a:ext cx="13847704" cy="930443"/>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defTabSz="1219170">
              <a:buClr>
                <a:srgbClr val="000000">
                  <a:lumMod val="50000"/>
                  <a:lumOff val="50000"/>
                </a:srgbClr>
              </a:buClr>
              <a:defRPr/>
            </a:pPr>
            <a:r>
              <a:rPr lang="en-US" sz="4267" kern="0">
                <a:solidFill>
                  <a:srgbClr val="FFFFFF"/>
                </a:solidFill>
                <a:latin typeface="Palatino Linotype"/>
                <a:sym typeface="Arial"/>
              </a:rPr>
              <a:t>Pandas data structures</a:t>
            </a:r>
            <a:endParaRPr lang="en-US" sz="4267" kern="0" dirty="0">
              <a:solidFill>
                <a:srgbClr val="FFFFFF"/>
              </a:solidFill>
              <a:latin typeface="Palatino Linotype"/>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834807" y="2776161"/>
            <a:ext cx="3491387" cy="2068409"/>
          </a:xfrm>
          <a:prstGeom prst="rect">
            <a:avLst/>
          </a:prstGeom>
        </p:spPr>
        <p:txBody>
          <a:bodyPr vert="horz" wrap="square" lIns="0" tIns="16087" rIns="0" bIns="0" rtlCol="0">
            <a:spAutoFit/>
          </a:bodyPr>
          <a:lstStyle/>
          <a:p>
            <a:pPr marL="457189" indent="-457189" defTabSz="1219170">
              <a:buClr>
                <a:srgbClr val="000000"/>
              </a:buClr>
              <a:buFont typeface="Arial" panose="020B0604020202020204" pitchFamily="34" charset="0"/>
              <a:buChar char="•"/>
              <a:defRPr/>
            </a:pPr>
            <a:r>
              <a:rPr lang="en-US" sz="2667" kern="0" dirty="0">
                <a:solidFill>
                  <a:srgbClr val="000000"/>
                </a:solidFill>
                <a:latin typeface="Arial"/>
                <a:cs typeface="Arial"/>
                <a:sym typeface="Arial"/>
              </a:rPr>
              <a:t>Again, the important part here is how the data is now represented using NumPy:</a:t>
            </a:r>
            <a:endParaRPr lang="en-US" sz="2667" kern="0" dirty="0">
              <a:solidFill>
                <a:srgbClr val="ED7D31"/>
              </a:solidFill>
              <a:latin typeface="Arial"/>
              <a:cs typeface="Arial"/>
              <a:sym typeface="Arial"/>
            </a:endParaRPr>
          </a:p>
        </p:txBody>
      </p:sp>
      <p:pic>
        <p:nvPicPr>
          <p:cNvPr id="3" name="Picture 2">
            <a:extLst>
              <a:ext uri="{FF2B5EF4-FFF2-40B4-BE49-F238E27FC236}">
                <a16:creationId xmlns:a16="http://schemas.microsoft.com/office/drawing/2014/main" id="{22182458-5BDC-4FD1-B498-2ACB42DE5883}"/>
              </a:ext>
            </a:extLst>
          </p:cNvPr>
          <p:cNvPicPr>
            <a:picLocks noChangeAspect="1"/>
          </p:cNvPicPr>
          <p:nvPr/>
        </p:nvPicPr>
        <p:blipFill>
          <a:blip r:embed="rId3"/>
          <a:stretch>
            <a:fillRect/>
          </a:stretch>
        </p:blipFill>
        <p:spPr>
          <a:xfrm>
            <a:off x="5283199" y="1496551"/>
            <a:ext cx="6327940" cy="4627307"/>
          </a:xfrm>
          <a:prstGeom prst="rect">
            <a:avLst/>
          </a:prstGeom>
        </p:spPr>
      </p:pic>
    </p:spTree>
    <p:extLst>
      <p:ext uri="{BB962C8B-B14F-4D97-AF65-F5344CB8AC3E}">
        <p14:creationId xmlns:p14="http://schemas.microsoft.com/office/powerpoint/2010/main" val="13555207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5627079" y="6260123"/>
            <a:ext cx="741877" cy="412355"/>
          </a:xfrm>
        </p:spPr>
        <p:txBody>
          <a:bodyPr/>
          <a:lstStyle/>
          <a:p>
            <a:pPr marL="14942" defTabSz="1219170">
              <a:buClr>
                <a:srgbClr val="000000"/>
              </a:buClr>
              <a:defRPr/>
            </a:pPr>
            <a:r>
              <a:rPr lang="en-US" kern="0" spc="-12" dirty="0">
                <a:solidFill>
                  <a:srgbClr val="FFFFFF"/>
                </a:solidFill>
                <a:latin typeface="Arial"/>
                <a:cs typeface="Arial"/>
                <a:sym typeface="Arial"/>
              </a:rPr>
              <a:t>1</a:t>
            </a:r>
            <a:r>
              <a:rPr lang="en-US" kern="0" spc="-24" dirty="0">
                <a:solidFill>
                  <a:srgbClr val="FFFFFF"/>
                </a:solidFill>
                <a:latin typeface="Arial"/>
                <a:cs typeface="Arial"/>
                <a:sym typeface="Arial"/>
              </a:rPr>
              <a:t>-</a:t>
            </a:r>
            <a:fld id="{81D60167-4931-47E6-BA6A-407CBD079E47}" type="slidenum">
              <a:rPr kern="0">
                <a:solidFill>
                  <a:srgbClr val="FFFFFF"/>
                </a:solidFill>
                <a:latin typeface="Calibri Light"/>
                <a:cs typeface="Calibri Light"/>
                <a:sym typeface="Arial"/>
              </a:rPr>
              <a:pPr marL="14942" defTabSz="1219170">
                <a:buClr>
                  <a:srgbClr val="000000"/>
                </a:buClr>
                <a:defRPr/>
              </a:pPr>
              <a:t>9</a:t>
            </a:fld>
            <a:endParaRPr kern="0" dirty="0">
              <a:solidFill>
                <a:srgbClr val="FFFFFF"/>
              </a:solidFill>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307820"/>
            <a:ext cx="13847704" cy="930443"/>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defTabSz="1219170">
              <a:buClr>
                <a:srgbClr val="000000">
                  <a:lumMod val="50000"/>
                  <a:lumOff val="50000"/>
                </a:srgbClr>
              </a:buClr>
              <a:defRPr/>
            </a:pPr>
            <a:r>
              <a:rPr lang="en-US" sz="4267" kern="0">
                <a:solidFill>
                  <a:srgbClr val="FFFFFF"/>
                </a:solidFill>
                <a:latin typeface="Palatino Linotype"/>
                <a:sym typeface="Arial"/>
              </a:rPr>
              <a:t>Pandas data structures</a:t>
            </a:r>
            <a:endParaRPr lang="en-US" sz="4267" kern="0" dirty="0">
              <a:solidFill>
                <a:srgbClr val="FFFFFF"/>
              </a:solidFill>
              <a:latin typeface="Palatino Linotype"/>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889352" y="1484044"/>
            <a:ext cx="10413296" cy="4531006"/>
          </a:xfrm>
          <a:prstGeom prst="rect">
            <a:avLst/>
          </a:prstGeom>
        </p:spPr>
        <p:txBody>
          <a:bodyPr vert="horz" wrap="square" lIns="0" tIns="16087" rIns="0" bIns="0" rtlCol="0">
            <a:spAutoFit/>
          </a:bodyPr>
          <a:lstStyle/>
          <a:p>
            <a:pPr marL="457189" indent="-457189" defTabSz="1219170">
              <a:buClr>
                <a:srgbClr val="000000"/>
              </a:buClr>
              <a:buFont typeface="Arial" panose="020B0604020202020204" pitchFamily="34" charset="0"/>
              <a:buChar char="•"/>
              <a:defRPr/>
            </a:pPr>
            <a:r>
              <a:rPr lang="en-US" sz="2667" kern="0" dirty="0">
                <a:solidFill>
                  <a:srgbClr val="000000"/>
                </a:solidFill>
                <a:latin typeface="Arial"/>
                <a:cs typeface="Arial"/>
                <a:sym typeface="Arial"/>
              </a:rPr>
              <a:t>Grabbing the maximum magnitude is now simply a matter of selecting the mag key and calling the max() method on the NumPy array. </a:t>
            </a:r>
          </a:p>
          <a:p>
            <a:pPr defTabSz="1219170">
              <a:buClr>
                <a:srgbClr val="000000"/>
              </a:buClr>
              <a:defRPr/>
            </a:pPr>
            <a:endParaRPr lang="en-US" sz="2667" kern="0" dirty="0">
              <a:solidFill>
                <a:srgbClr val="000000"/>
              </a:solidFill>
              <a:latin typeface="Arial"/>
              <a:cs typeface="Arial"/>
              <a:sym typeface="Arial"/>
            </a:endParaRPr>
          </a:p>
          <a:p>
            <a:pPr marL="457189" indent="-457189" defTabSz="1219170">
              <a:buClr>
                <a:srgbClr val="000000"/>
              </a:buClr>
              <a:buFont typeface="Arial" panose="020B0604020202020204" pitchFamily="34" charset="0"/>
              <a:buChar char="•"/>
              <a:defRPr/>
            </a:pPr>
            <a:r>
              <a:rPr lang="en-US" sz="2667" kern="0" dirty="0">
                <a:solidFill>
                  <a:srgbClr val="000000"/>
                </a:solidFill>
                <a:latin typeface="Arial"/>
                <a:cs typeface="Arial"/>
                <a:sym typeface="Arial"/>
              </a:rPr>
              <a:t>This is nearly twice as fast as the list comprehension implementation, when dealing with just five entries—imagine how much worse the first attempt will perform on large datasets:</a:t>
            </a:r>
            <a:endParaRPr lang="en-US" sz="2667" kern="0" dirty="0">
              <a:solidFill>
                <a:srgbClr val="ED7D31"/>
              </a:solidFill>
              <a:latin typeface="Arial"/>
              <a:cs typeface="Arial"/>
              <a:sym typeface="Arial"/>
            </a:endParaRPr>
          </a:p>
          <a:p>
            <a:pPr defTabSz="1219170">
              <a:buClr>
                <a:srgbClr val="000000"/>
              </a:buClr>
              <a:defRPr/>
            </a:pPr>
            <a:r>
              <a:rPr lang="en-US" sz="2667" kern="0" dirty="0">
                <a:solidFill>
                  <a:srgbClr val="ED7D31"/>
                </a:solidFill>
                <a:latin typeface="Arial"/>
                <a:cs typeface="Arial"/>
                <a:sym typeface="Arial"/>
              </a:rPr>
              <a:t>&gt;&gt;&gt; %%</a:t>
            </a:r>
            <a:r>
              <a:rPr lang="en-US" sz="2667" kern="0" dirty="0" err="1">
                <a:solidFill>
                  <a:srgbClr val="ED7D31"/>
                </a:solidFill>
                <a:latin typeface="Arial"/>
                <a:cs typeface="Arial"/>
                <a:sym typeface="Arial"/>
              </a:rPr>
              <a:t>timeit</a:t>
            </a:r>
            <a:endParaRPr lang="en-US" sz="2667" kern="0" dirty="0">
              <a:solidFill>
                <a:srgbClr val="ED7D31"/>
              </a:solidFill>
              <a:latin typeface="Arial"/>
              <a:cs typeface="Arial"/>
              <a:sym typeface="Arial"/>
            </a:endParaRPr>
          </a:p>
          <a:p>
            <a:pPr defTabSz="1219170">
              <a:buClr>
                <a:srgbClr val="000000"/>
              </a:buClr>
              <a:defRPr/>
            </a:pPr>
            <a:r>
              <a:rPr lang="en-US" sz="2667" kern="0" dirty="0">
                <a:solidFill>
                  <a:srgbClr val="ED7D31"/>
                </a:solidFill>
                <a:latin typeface="Arial"/>
                <a:cs typeface="Arial"/>
                <a:sym typeface="Arial"/>
              </a:rPr>
              <a:t>&gt;&gt;&gt; </a:t>
            </a:r>
            <a:r>
              <a:rPr lang="en-US" sz="2667" kern="0" dirty="0" err="1">
                <a:solidFill>
                  <a:srgbClr val="ED7D31"/>
                </a:solidFill>
                <a:latin typeface="Arial"/>
                <a:cs typeface="Arial"/>
                <a:sym typeface="Arial"/>
              </a:rPr>
              <a:t>array_dict</a:t>
            </a:r>
            <a:r>
              <a:rPr lang="en-US" sz="2667" kern="0" dirty="0">
                <a:solidFill>
                  <a:srgbClr val="ED7D31"/>
                </a:solidFill>
                <a:latin typeface="Arial"/>
                <a:cs typeface="Arial"/>
                <a:sym typeface="Arial"/>
              </a:rPr>
              <a:t>['mag'].max()</a:t>
            </a:r>
          </a:p>
          <a:p>
            <a:pPr defTabSz="1219170">
              <a:buClr>
                <a:srgbClr val="000000"/>
              </a:buClr>
              <a:defRPr/>
            </a:pPr>
            <a:r>
              <a:rPr lang="en-US" sz="2667" kern="0" dirty="0">
                <a:solidFill>
                  <a:srgbClr val="ED7D31"/>
                </a:solidFill>
                <a:latin typeface="Arial"/>
                <a:cs typeface="Arial"/>
                <a:sym typeface="Arial"/>
              </a:rPr>
              <a:t>5.22 µs ± 100 ns per loop </a:t>
            </a:r>
          </a:p>
          <a:p>
            <a:pPr defTabSz="1219170">
              <a:buClr>
                <a:srgbClr val="000000"/>
              </a:buClr>
              <a:defRPr/>
            </a:pPr>
            <a:r>
              <a:rPr lang="en-US" sz="2667" kern="0" dirty="0">
                <a:solidFill>
                  <a:srgbClr val="ED7D31"/>
                </a:solidFill>
                <a:latin typeface="Arial"/>
                <a:cs typeface="Arial"/>
                <a:sym typeface="Arial"/>
              </a:rPr>
              <a:t>(mean ± std. dev. of 7 runs, 100000 loops each)</a:t>
            </a:r>
          </a:p>
        </p:txBody>
      </p:sp>
    </p:spTree>
    <p:extLst>
      <p:ext uri="{BB962C8B-B14F-4D97-AF65-F5344CB8AC3E}">
        <p14:creationId xmlns:p14="http://schemas.microsoft.com/office/powerpoint/2010/main" val="392779722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Tema de Offic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Personalizado 1">
      <a:majorFont>
        <a:latin typeface="Times New Roman"/>
        <a:ea typeface=""/>
        <a:cs typeface=""/>
      </a:majorFont>
      <a:minorFont>
        <a:latin typeface="Palatino Linotyp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a:lstStyle/>
      <a:style>
        <a:lnRef idx="1">
          <a:schemeClr val="accent1"/>
        </a:lnRef>
        <a:fillRef idx="1">
          <a:schemeClr val="accent1"/>
        </a:fillRef>
        <a:effectRef idx="1">
          <a:schemeClr val="accent1"/>
        </a:effectRef>
        <a:fontRef idx="minor">
          <a:schemeClr val="lt1"/>
        </a:fontRef>
      </a:style>
    </a:spDef>
    <a:lnDef>
      <a:spPr/>
      <a:bodyPr/>
      <a:lstStyle/>
      <a:style>
        <a:lnRef idx="1">
          <a:schemeClr val="accent1"/>
        </a:lnRef>
        <a:fillRef idx="0">
          <a:schemeClr val="accent1"/>
        </a:fillRef>
        <a:effectRef idx="1">
          <a:schemeClr val="accent1"/>
        </a:effectRef>
        <a:fontRef idx="minor">
          <a:schemeClr val="tx1"/>
        </a:fontRef>
      </a:style>
    </a:lnDef>
    <a:txDef>
      <a:spPr/>
      <a:bodyPr/>
      <a:lst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49</TotalTime>
  <Words>9664</Words>
  <Application>Microsoft Office PowerPoint</Application>
  <PresentationFormat>Widescreen</PresentationFormat>
  <Paragraphs>590</Paragraphs>
  <Slides>74</Slides>
  <Notes>73</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74</vt:i4>
      </vt:variant>
    </vt:vector>
  </HeadingPairs>
  <TitlesOfParts>
    <vt:vector size="85" baseType="lpstr">
      <vt:lpstr>Arial</vt:lpstr>
      <vt:lpstr>Calibri</vt:lpstr>
      <vt:lpstr>Calibri Light</vt:lpstr>
      <vt:lpstr>Gill Sans</vt:lpstr>
      <vt:lpstr>Gill Sans MT Condensed</vt:lpstr>
      <vt:lpstr>Palatino Linotype</vt:lpstr>
      <vt:lpstr>Poppins Bold</vt:lpstr>
      <vt:lpstr>Times New Roman</vt:lpstr>
      <vt:lpstr>walsheim</vt:lpstr>
      <vt:lpstr>Office Theme</vt:lpstr>
      <vt:lpstr>2_Tema de Office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Ernesto Lee</dc:creator>
  <cp:lastModifiedBy>Ernesto Lee</cp:lastModifiedBy>
  <cp:revision>2</cp:revision>
  <dcterms:created xsi:type="dcterms:W3CDTF">2022-01-07T21:10:16Z</dcterms:created>
  <dcterms:modified xsi:type="dcterms:W3CDTF">2022-01-07T21:59:54Z</dcterms:modified>
</cp:coreProperties>
</file>